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Hi everyone, my name is Kay and I am senior in mechanical engineering at Arizona State University and I am here to discuss my research project of Improving the mechanical robustness of perovskite thin film solar devices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6d5475cc1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26d5475cc14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addition of starch to perovskite structure results in a more durable, thicker, and stable film. 10% Starch balances all of these properties the best, having a fracture energy that is significantly greater than the manufacturing threshold (5 J/m^2) and results in a smoother, more uniform film. The addition of starch does make these films too thick to be ideal for solar applications (1-2um). Thicker films are ideal for high energy detection applications; X-Rays, beta particles, alpha particles. The blade-coating technique used in this study displays the future for open-air fabrication and scalability. Furthermore, as perovskites are made from highly available earth materials, it is a cheap alternative! This research has developed inexpensive, scalable, durable, and tunable perovskite films that are ideal for various energy applications.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Thank you and I am happy to answer any questions you have </a:t>
            </a:r>
            <a:endParaRPr/>
          </a:p>
          <a:p>
            <a:pPr marL="0" lvl="0" indent="0" algn="l" rtl="0">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90ae663e48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290ae663e48_0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The current density graph on the right displays the amount of electric current traveling per unit cross-section area of the films. The more negative the current density, the higher the current and power efficiency is. As seen here the red line represents the 10% starch concentration, and it has the highest current density. While the 20% concentration leads to a decrease in current density.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f812b659c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f812b659c0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90b60d10a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290b60d10ae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f812b659c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f812b659c0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90ae663e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290ae663e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So what are perovskites? Perovskites are a thin film solar technology which generates energy from the sun. You may have seen it compared to silicon solar panels or other types of photovoltaic technologies. Perovskites are also a relatively new type of solar technology, having skyrocketed in efficiency in just over a decade. The graph on the right shows the power conversion efficiency increasing from 3% in 2009 to close to 26% in 2023. What this means is that Perovskites now have a very similar efficiency to Silicon solar panels. In addition, perovskites are made out of cheap and abundant earth materials, making them very low cost to manufacture. They are also easily fabricated and can work in tandem applications with other photovoltaic technologies. Lastly, perovskites are very light weight making them a great option for many different applications. In general, perovskites are the future of solar technology due to their high efficiency and low cost to manufacture. But the downside to perovskites is their mechanical fragility.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45620860f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245620860fc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Silicon Solar Panels which are widely used in industrial and residential applications are more than 10x stronger than perovskite solar films. Due to their durable nature, silicon solar panels can last close to 25 years before being replaced. The graph shown here displays the Fracture Energy, Gc of the different solar technologies. The fracture energy coefficient is a representation of how durable the material is. You can see here that the the fracture energy of Perovskite is on average less than 1.5 J/m2 while Silicon solar panels range from 10 - 200 J/m2. This means that perovskite is very susceptible to mechanical failure and cannot last long term in the field. In fact in order to be manufactured for widespread use, most photovoltaic technologies need to reach a threshold of at least 5 J/m2. This begs the question, how can we make perovskite more durable for the long run?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The answer to this question might just be in your pantries at home! Who in the audience has cooked with corn starch or has corn starch in their pantry? Ok sweet, then you may know that adding corn starch to your sauces and food helps thicken them! And thats exactly what we did with perovskites to make them more durable!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90ae663e4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290ae663e48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The answer is by adding additive to the perovskite structure. In particular my research looks to determine how adding cornstarch in 5, 10, and 20% concentrations affects the perovskite fracture energy. We chose corn starch as it is a low cost and highly available additive. Corn starch is primarily used in the culinary and food industry as a thickening agent, which makes it a great candidate for creating a more durable perovskite film.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812b659c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f812b659c0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a:t>In order to find the Fracture Energy of the perovskite films with starch, a double cantilever beam setup was used. This setup requires sandwiching the perovskite film in between two glass slides and propagating a crack on the film’s surface. A controlled crack is made throughout the sample by loading and unloading the film into tensile load in cycles. The system then calculates the fracture energy, which is the energy required to crack the perovskite. By controlling the crack, multiple fracture energy values can be calculated throughout the sample and then averaged.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90ae663e48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290ae663e48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This particular sample is a great example of propagating the crack to find the fracture energy. If you look at the sample picture on the left you can see multiple lines or rings, this a visualization of the crack slowly propagating throughout the sample. Each ring correlates to a peak on the load vs displacement graph. These peaks are the “critical loads” that are used to calculate the fracture energy throughout the sample. With this particular sample, there were 12 individual Fracture energy values that resulted in an average fracture value of 4.483 J/m^2 with a standard deviation of 1.47. This test was repeated on multiple samples ranging from 0 to 20% in corn starch concentration.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c902af0d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8c902af0d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Ultimately it was found that the addition of corn starch increases the fracture energy of the perovskites making them more durable and mechanically robustness! The 10 and 20% cornstarch additives meet and exceed the 5 j/m^2 threshold that is required for wide spread manufacturing. Additional research has found that the 10% starch content films are the most optimal film due to them having a more uniform film morphology which results in optimized efficiency values. This research is one step closer to perovskites becoming a long lasting part of solar technology!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6d5475cc1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26d5475cc14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6d5475cc1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26d5475cc14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Further tests have investigated subsequent properties of the different samples. XRD showed that the incorporation of starch results in internal tensile stress within the film, likely due to the increasing thicknesses of the samples. Photoluminescence showed that 20% and 10% starch concentrations had higher intensities suggesting that adding more starch could result in more efficient light excitation. </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0" y="0"/>
            <a:ext cx="9144000" cy="5277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dk1"/>
              </a:buClr>
              <a:buSzPts val="2700"/>
              <a:buFont typeface="Arial"/>
              <a:buNone/>
              <a:defRPr sz="2700">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Entrepreneurial Mindset |"/>
          <p:cNvPicPr preferRelativeResize="0"/>
          <p:nvPr/>
        </p:nvPicPr>
        <p:blipFill rotWithShape="1">
          <a:blip r:embed="rId2">
            <a:alphaModFix/>
          </a:blip>
          <a:srcRect/>
          <a:stretch/>
        </p:blipFill>
        <p:spPr>
          <a:xfrm>
            <a:off x="0" y="4765356"/>
            <a:ext cx="1751868" cy="3781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grpSp>
        <p:nvGrpSpPr>
          <p:cNvPr id="60" name="Google Shape;60;p14"/>
          <p:cNvGrpSpPr/>
          <p:nvPr/>
        </p:nvGrpSpPr>
        <p:grpSpPr>
          <a:xfrm>
            <a:off x="-82625" y="1501395"/>
            <a:ext cx="9242103" cy="2559090"/>
            <a:chOff x="-20775" y="1308404"/>
            <a:chExt cx="9175125" cy="2559090"/>
          </a:xfrm>
        </p:grpSpPr>
        <p:sp>
          <p:nvSpPr>
            <p:cNvPr id="61" name="Google Shape;61;p14"/>
            <p:cNvSpPr/>
            <p:nvPr/>
          </p:nvSpPr>
          <p:spPr>
            <a:xfrm>
              <a:off x="-20775" y="1408925"/>
              <a:ext cx="9164700" cy="23787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4"/>
            <p:cNvSpPr/>
            <p:nvPr/>
          </p:nvSpPr>
          <p:spPr>
            <a:xfrm>
              <a:off x="-20775" y="1308404"/>
              <a:ext cx="9164700" cy="110146"/>
            </a:xfrm>
            <a:prstGeom prst="rect">
              <a:avLst/>
            </a:prstGeom>
            <a:solidFill>
              <a:srgbClr val="FFC6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 name="Google Shape;63;p14"/>
            <p:cNvSpPr/>
            <p:nvPr/>
          </p:nvSpPr>
          <p:spPr>
            <a:xfrm>
              <a:off x="-10350" y="3757348"/>
              <a:ext cx="9164700" cy="110146"/>
            </a:xfrm>
            <a:prstGeom prst="rect">
              <a:avLst/>
            </a:prstGeom>
            <a:solidFill>
              <a:srgbClr val="FFC6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64" name="Google Shape;64;p14"/>
          <p:cNvSpPr txBox="1">
            <a:spLocks noGrp="1"/>
          </p:cNvSpPr>
          <p:nvPr>
            <p:ph type="ctrTitle"/>
          </p:nvPr>
        </p:nvSpPr>
        <p:spPr>
          <a:xfrm>
            <a:off x="81400" y="1522050"/>
            <a:ext cx="9062700" cy="1340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2900" b="1">
                <a:solidFill>
                  <a:schemeClr val="lt1"/>
                </a:solidFill>
              </a:rPr>
              <a:t>Manufacturable &amp; Robust Perovskite Solar</a:t>
            </a:r>
            <a:endParaRPr sz="2900" b="1">
              <a:solidFill>
                <a:schemeClr val="lt1"/>
              </a:solidFill>
            </a:endParaRPr>
          </a:p>
          <a:p>
            <a:pPr marL="0" lvl="0" indent="0" algn="l" rtl="0">
              <a:spcBef>
                <a:spcPts val="0"/>
              </a:spcBef>
              <a:spcAft>
                <a:spcPts val="0"/>
              </a:spcAft>
              <a:buSzPts val="1100"/>
              <a:buNone/>
            </a:pPr>
            <a:r>
              <a:rPr lang="en" sz="2900" b="1">
                <a:solidFill>
                  <a:schemeClr val="lt1"/>
                </a:solidFill>
              </a:rPr>
              <a:t>Devices for Space</a:t>
            </a:r>
            <a:endParaRPr sz="2900" b="1">
              <a:solidFill>
                <a:schemeClr val="lt1"/>
              </a:solidFill>
            </a:endParaRPr>
          </a:p>
        </p:txBody>
      </p:sp>
      <p:sp>
        <p:nvSpPr>
          <p:cNvPr id="65" name="Google Shape;65;p14"/>
          <p:cNvSpPr txBox="1">
            <a:spLocks noGrp="1"/>
          </p:cNvSpPr>
          <p:nvPr>
            <p:ph type="subTitle" idx="1"/>
          </p:nvPr>
        </p:nvSpPr>
        <p:spPr>
          <a:xfrm>
            <a:off x="44122" y="3389288"/>
            <a:ext cx="9164700" cy="61305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i="1">
                <a:solidFill>
                  <a:schemeClr val="lt1"/>
                </a:solidFill>
              </a:rPr>
              <a:t>Contributors: Dr. Nicholas Rolston, Muzhi (Charles) Li</a:t>
            </a:r>
            <a:endParaRPr sz="2000">
              <a:solidFill>
                <a:schemeClr val="lt1"/>
              </a:solidFill>
            </a:endParaRPr>
          </a:p>
        </p:txBody>
      </p:sp>
      <p:sp>
        <p:nvSpPr>
          <p:cNvPr id="66" name="Google Shape;66;p14"/>
          <p:cNvSpPr txBox="1"/>
          <p:nvPr/>
        </p:nvSpPr>
        <p:spPr>
          <a:xfrm>
            <a:off x="-3595" y="2947753"/>
            <a:ext cx="6340800" cy="4142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1" u="none" strike="noStrike" cap="none">
                <a:solidFill>
                  <a:schemeClr val="lt1"/>
                </a:solidFill>
                <a:latin typeface="Arial"/>
                <a:ea typeface="Arial"/>
                <a:cs typeface="Arial"/>
                <a:sym typeface="Arial"/>
              </a:rPr>
              <a:t> Presenter: </a:t>
            </a:r>
            <a:r>
              <a:rPr lang="en" sz="2400" i="1">
                <a:solidFill>
                  <a:schemeClr val="lt1"/>
                </a:solidFill>
              </a:rPr>
              <a:t>Kayshavi Bakshi</a:t>
            </a:r>
            <a:endParaRPr sz="2400" b="0" i="0" u="none" strike="noStrike" cap="none">
              <a:solidFill>
                <a:schemeClr val="lt1"/>
              </a:solidFill>
              <a:latin typeface="Arial"/>
              <a:ea typeface="Arial"/>
              <a:cs typeface="Arial"/>
              <a:sym typeface="Arial"/>
            </a:endParaRPr>
          </a:p>
        </p:txBody>
      </p:sp>
      <p:sp>
        <p:nvSpPr>
          <p:cNvPr id="67" name="Google Shape;6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a:t>
            </a:fld>
            <a:endParaRPr/>
          </a:p>
        </p:txBody>
      </p:sp>
      <p:sp>
        <p:nvSpPr>
          <p:cNvPr id="68" name="Google Shape;68;p14"/>
          <p:cNvSpPr txBox="1"/>
          <p:nvPr/>
        </p:nvSpPr>
        <p:spPr>
          <a:xfrm>
            <a:off x="-27225" y="4830525"/>
            <a:ext cx="5565300" cy="31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a:t>NASA Space Grant Symposium 4/20/2024</a:t>
            </a:r>
            <a:endParaRPr sz="1400" b="0" i="0" u="none" strike="noStrike" cap="none">
              <a:solidFill>
                <a:srgbClr val="000000"/>
              </a:solidFill>
              <a:latin typeface="Arial"/>
              <a:ea typeface="Arial"/>
              <a:cs typeface="Arial"/>
              <a:sym typeface="Arial"/>
            </a:endParaRPr>
          </a:p>
        </p:txBody>
      </p:sp>
      <p:pic>
        <p:nvPicPr>
          <p:cNvPr id="69" name="Google Shape;69;p14" descr="Ira A. Fulton Schools of Engineering - Wikipedia"/>
          <p:cNvPicPr preferRelativeResize="0"/>
          <p:nvPr/>
        </p:nvPicPr>
        <p:blipFill rotWithShape="1">
          <a:blip r:embed="rId3">
            <a:alphaModFix/>
          </a:blip>
          <a:srcRect/>
          <a:stretch/>
        </p:blipFill>
        <p:spPr>
          <a:xfrm>
            <a:off x="5138614" y="75872"/>
            <a:ext cx="4064996" cy="1340190"/>
          </a:xfrm>
          <a:prstGeom prst="rect">
            <a:avLst/>
          </a:prstGeom>
          <a:noFill/>
          <a:ln>
            <a:noFill/>
          </a:ln>
        </p:spPr>
      </p:pic>
      <p:pic>
        <p:nvPicPr>
          <p:cNvPr id="70" name="Google Shape;70;p14"/>
          <p:cNvPicPr preferRelativeResize="0"/>
          <p:nvPr/>
        </p:nvPicPr>
        <p:blipFill>
          <a:blip r:embed="rId4">
            <a:alphaModFix/>
          </a:blip>
          <a:stretch>
            <a:fillRect/>
          </a:stretch>
        </p:blipFill>
        <p:spPr>
          <a:xfrm>
            <a:off x="-3600" y="-4168"/>
            <a:ext cx="1111199" cy="1483450"/>
          </a:xfrm>
          <a:prstGeom prst="rect">
            <a:avLst/>
          </a:prstGeom>
          <a:noFill/>
          <a:ln>
            <a:noFill/>
          </a:ln>
        </p:spPr>
      </p:pic>
      <p:pic>
        <p:nvPicPr>
          <p:cNvPr id="71" name="Google Shape;71;p14"/>
          <p:cNvPicPr preferRelativeResize="0"/>
          <p:nvPr/>
        </p:nvPicPr>
        <p:blipFill>
          <a:blip r:embed="rId5">
            <a:alphaModFix/>
          </a:blip>
          <a:stretch>
            <a:fillRect/>
          </a:stretch>
        </p:blipFill>
        <p:spPr>
          <a:xfrm>
            <a:off x="3902263" y="96275"/>
            <a:ext cx="1272318" cy="1340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p:nvPr/>
        </p:nvSpPr>
        <p:spPr>
          <a:xfrm>
            <a:off x="0" y="0"/>
            <a:ext cx="9154500" cy="9579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3"/>
          <p:cNvSpPr txBox="1">
            <a:spLocks noGrp="1"/>
          </p:cNvSpPr>
          <p:nvPr>
            <p:ph type="title"/>
          </p:nvPr>
        </p:nvSpPr>
        <p:spPr>
          <a:xfrm>
            <a:off x="-6900" y="192600"/>
            <a:ext cx="91440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100"/>
              <a:buNone/>
            </a:pPr>
            <a:r>
              <a:rPr lang="en" sz="2400" b="1">
                <a:solidFill>
                  <a:schemeClr val="lt1"/>
                </a:solidFill>
              </a:rPr>
              <a:t>What can we do with a more robust, thick, and tunable film? </a:t>
            </a:r>
            <a:endParaRPr sz="2100" b="1">
              <a:solidFill>
                <a:schemeClr val="lt1"/>
              </a:solidFill>
              <a:latin typeface="Roboto"/>
              <a:ea typeface="Roboto"/>
              <a:cs typeface="Roboto"/>
              <a:sym typeface="Roboto"/>
            </a:endParaRPr>
          </a:p>
        </p:txBody>
      </p:sp>
      <p:sp>
        <p:nvSpPr>
          <p:cNvPr id="220" name="Google Shape;22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10</a:t>
            </a:fld>
            <a:endParaRPr/>
          </a:p>
        </p:txBody>
      </p:sp>
      <p:sp>
        <p:nvSpPr>
          <p:cNvPr id="221" name="Google Shape;221;p23"/>
          <p:cNvSpPr txBox="1"/>
          <p:nvPr/>
        </p:nvSpPr>
        <p:spPr>
          <a:xfrm>
            <a:off x="198750" y="1258850"/>
            <a:ext cx="8757000" cy="4311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endParaRPr sz="1600">
              <a:solidFill>
                <a:schemeClr val="dk1"/>
              </a:solidFill>
            </a:endParaRPr>
          </a:p>
        </p:txBody>
      </p:sp>
      <p:pic>
        <p:nvPicPr>
          <p:cNvPr id="222" name="Google Shape;222;p23"/>
          <p:cNvPicPr preferRelativeResize="0"/>
          <p:nvPr/>
        </p:nvPicPr>
        <p:blipFill rotWithShape="1">
          <a:blip r:embed="rId3">
            <a:alphaModFix/>
          </a:blip>
          <a:srcRect l="35660" t="32389" r="35350" b="11291"/>
          <a:stretch/>
        </p:blipFill>
        <p:spPr>
          <a:xfrm rot="325622">
            <a:off x="3635650" y="1542675"/>
            <a:ext cx="1185750" cy="3071350"/>
          </a:xfrm>
          <a:prstGeom prst="rect">
            <a:avLst/>
          </a:prstGeom>
          <a:noFill/>
          <a:ln w="38100"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pic>
      <p:cxnSp>
        <p:nvCxnSpPr>
          <p:cNvPr id="223" name="Google Shape;223;p23"/>
          <p:cNvCxnSpPr>
            <a:stCxn id="222" idx="1"/>
            <a:endCxn id="224" idx="3"/>
          </p:cNvCxnSpPr>
          <p:nvPr/>
        </p:nvCxnSpPr>
        <p:spPr>
          <a:xfrm rot="10800000">
            <a:off x="2774607" y="2571677"/>
            <a:ext cx="863700" cy="450600"/>
          </a:xfrm>
          <a:prstGeom prst="straightConnector1">
            <a:avLst/>
          </a:prstGeom>
          <a:noFill/>
          <a:ln w="9525" cap="flat" cmpd="sng">
            <a:solidFill>
              <a:schemeClr val="dk2"/>
            </a:solidFill>
            <a:prstDash val="solid"/>
            <a:round/>
            <a:headEnd type="none" w="med" len="med"/>
            <a:tailEnd type="triangle" w="med" len="med"/>
          </a:ln>
        </p:spPr>
      </p:cxnSp>
      <p:cxnSp>
        <p:nvCxnSpPr>
          <p:cNvPr id="225" name="Google Shape;225;p23"/>
          <p:cNvCxnSpPr>
            <a:stCxn id="222" idx="3"/>
            <a:endCxn id="226" idx="1"/>
          </p:cNvCxnSpPr>
          <p:nvPr/>
        </p:nvCxnSpPr>
        <p:spPr>
          <a:xfrm rot="10800000" flipH="1">
            <a:off x="4818743" y="1936823"/>
            <a:ext cx="1535700" cy="1197600"/>
          </a:xfrm>
          <a:prstGeom prst="straightConnector1">
            <a:avLst/>
          </a:prstGeom>
          <a:noFill/>
          <a:ln w="9525" cap="flat" cmpd="sng">
            <a:solidFill>
              <a:schemeClr val="dk2"/>
            </a:solidFill>
            <a:prstDash val="solid"/>
            <a:round/>
            <a:headEnd type="none" w="med" len="med"/>
            <a:tailEnd type="triangle" w="med" len="med"/>
          </a:ln>
        </p:spPr>
      </p:cxnSp>
      <p:cxnSp>
        <p:nvCxnSpPr>
          <p:cNvPr id="227" name="Google Shape;227;p23"/>
          <p:cNvCxnSpPr>
            <a:stCxn id="222" idx="3"/>
            <a:endCxn id="228" idx="1"/>
          </p:cNvCxnSpPr>
          <p:nvPr/>
        </p:nvCxnSpPr>
        <p:spPr>
          <a:xfrm>
            <a:off x="4818743" y="3134423"/>
            <a:ext cx="1117500" cy="764400"/>
          </a:xfrm>
          <a:prstGeom prst="straightConnector1">
            <a:avLst/>
          </a:prstGeom>
          <a:noFill/>
          <a:ln w="9525" cap="flat" cmpd="sng">
            <a:solidFill>
              <a:schemeClr val="dk2"/>
            </a:solidFill>
            <a:prstDash val="solid"/>
            <a:round/>
            <a:headEnd type="none" w="med" len="med"/>
            <a:tailEnd type="triangle" w="med" len="med"/>
          </a:ln>
        </p:spPr>
      </p:cxnSp>
      <p:pic>
        <p:nvPicPr>
          <p:cNvPr id="228" name="Google Shape;228;p23"/>
          <p:cNvPicPr preferRelativeResize="0"/>
          <p:nvPr/>
        </p:nvPicPr>
        <p:blipFill>
          <a:blip r:embed="rId4">
            <a:alphaModFix/>
          </a:blip>
          <a:stretch>
            <a:fillRect/>
          </a:stretch>
        </p:blipFill>
        <p:spPr>
          <a:xfrm>
            <a:off x="5936118" y="3225624"/>
            <a:ext cx="2666683" cy="1346400"/>
          </a:xfrm>
          <a:prstGeom prst="rect">
            <a:avLst/>
          </a:prstGeom>
          <a:noFill/>
          <a:ln>
            <a:noFill/>
          </a:ln>
        </p:spPr>
      </p:pic>
      <p:pic>
        <p:nvPicPr>
          <p:cNvPr id="226" name="Google Shape;226;p23"/>
          <p:cNvPicPr preferRelativeResize="0"/>
          <p:nvPr/>
        </p:nvPicPr>
        <p:blipFill>
          <a:blip r:embed="rId5">
            <a:alphaModFix/>
          </a:blip>
          <a:stretch>
            <a:fillRect/>
          </a:stretch>
        </p:blipFill>
        <p:spPr>
          <a:xfrm>
            <a:off x="6354584" y="1161038"/>
            <a:ext cx="2331564" cy="1551550"/>
          </a:xfrm>
          <a:prstGeom prst="rect">
            <a:avLst/>
          </a:prstGeom>
          <a:noFill/>
          <a:ln>
            <a:noFill/>
          </a:ln>
        </p:spPr>
      </p:pic>
      <p:pic>
        <p:nvPicPr>
          <p:cNvPr id="224" name="Google Shape;224;p23"/>
          <p:cNvPicPr preferRelativeResize="0"/>
          <p:nvPr/>
        </p:nvPicPr>
        <p:blipFill rotWithShape="1">
          <a:blip r:embed="rId6">
            <a:alphaModFix/>
          </a:blip>
          <a:srcRect t="17199" b="28576"/>
          <a:stretch/>
        </p:blipFill>
        <p:spPr>
          <a:xfrm>
            <a:off x="107925" y="1848759"/>
            <a:ext cx="2666675" cy="14459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3" name="Google Shape;233;p24"/>
          <p:cNvGrpSpPr/>
          <p:nvPr/>
        </p:nvGrpSpPr>
        <p:grpSpPr>
          <a:xfrm>
            <a:off x="-69700" y="1292208"/>
            <a:ext cx="9244856" cy="2559090"/>
            <a:chOff x="-20775" y="1308404"/>
            <a:chExt cx="9175125" cy="2559090"/>
          </a:xfrm>
        </p:grpSpPr>
        <p:sp>
          <p:nvSpPr>
            <p:cNvPr id="234" name="Google Shape;234;p24"/>
            <p:cNvSpPr/>
            <p:nvPr/>
          </p:nvSpPr>
          <p:spPr>
            <a:xfrm>
              <a:off x="-20775" y="1408925"/>
              <a:ext cx="9164700" cy="23787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4"/>
            <p:cNvSpPr/>
            <p:nvPr/>
          </p:nvSpPr>
          <p:spPr>
            <a:xfrm>
              <a:off x="-20775" y="1308404"/>
              <a:ext cx="9164700" cy="110146"/>
            </a:xfrm>
            <a:prstGeom prst="rect">
              <a:avLst/>
            </a:prstGeom>
            <a:solidFill>
              <a:srgbClr val="FFC6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36" name="Google Shape;236;p24"/>
            <p:cNvSpPr/>
            <p:nvPr/>
          </p:nvSpPr>
          <p:spPr>
            <a:xfrm>
              <a:off x="-10350" y="3757348"/>
              <a:ext cx="9164700" cy="110146"/>
            </a:xfrm>
            <a:prstGeom prst="rect">
              <a:avLst/>
            </a:prstGeom>
            <a:solidFill>
              <a:srgbClr val="FFC6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237" name="Google Shape;237;p24"/>
          <p:cNvSpPr txBox="1">
            <a:spLocks noGrp="1"/>
          </p:cNvSpPr>
          <p:nvPr>
            <p:ph type="body" idx="1"/>
          </p:nvPr>
        </p:nvSpPr>
        <p:spPr>
          <a:xfrm>
            <a:off x="166200" y="1441511"/>
            <a:ext cx="8832300" cy="228112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SzPts val="1800"/>
              <a:buNone/>
            </a:pPr>
            <a:r>
              <a:rPr lang="en" sz="5300" b="1">
                <a:solidFill>
                  <a:schemeClr val="lt1"/>
                </a:solidFill>
              </a:rPr>
              <a:t>Thank you!</a:t>
            </a:r>
            <a:endParaRPr sz="3200" b="1">
              <a:solidFill>
                <a:schemeClr val="lt1"/>
              </a:solidFill>
            </a:endParaRPr>
          </a:p>
          <a:p>
            <a:pPr marL="0" lvl="0" indent="0" algn="l" rtl="0">
              <a:lnSpc>
                <a:spcPct val="115000"/>
              </a:lnSpc>
              <a:spcBef>
                <a:spcPts val="1600"/>
              </a:spcBef>
              <a:spcAft>
                <a:spcPts val="1600"/>
              </a:spcAft>
              <a:buSzPts val="1800"/>
              <a:buNone/>
            </a:pPr>
            <a:r>
              <a:rPr lang="en" sz="3200" i="1">
                <a:solidFill>
                  <a:schemeClr val="lt1"/>
                </a:solidFill>
              </a:rPr>
              <a:t> Questions?</a:t>
            </a:r>
            <a:endParaRPr sz="3200" i="1">
              <a:solidFill>
                <a:schemeClr val="lt1"/>
              </a:solidFill>
            </a:endParaRPr>
          </a:p>
        </p:txBody>
      </p:sp>
      <p:sp>
        <p:nvSpPr>
          <p:cNvPr id="238" name="Google Shape;23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p:nvPr/>
        </p:nvSpPr>
        <p:spPr>
          <a:xfrm>
            <a:off x="0" y="0"/>
            <a:ext cx="9154500" cy="8319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5"/>
          <p:cNvSpPr txBox="1">
            <a:spLocks noGrp="1"/>
          </p:cNvSpPr>
          <p:nvPr>
            <p:ph type="title"/>
          </p:nvPr>
        </p:nvSpPr>
        <p:spPr>
          <a:xfrm>
            <a:off x="311700" y="1164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a:solidFill>
                  <a:schemeClr val="lt1"/>
                </a:solidFill>
                <a:latin typeface="Roboto"/>
                <a:ea typeface="Roboto"/>
                <a:cs typeface="Roboto"/>
                <a:sym typeface="Roboto"/>
              </a:rPr>
              <a:t>Starch Effect on PCE</a:t>
            </a:r>
            <a:endParaRPr sz="3200" b="1">
              <a:solidFill>
                <a:schemeClr val="lt1"/>
              </a:solidFill>
              <a:latin typeface="Roboto"/>
              <a:ea typeface="Roboto"/>
              <a:cs typeface="Roboto"/>
              <a:sym typeface="Roboto"/>
            </a:endParaRPr>
          </a:p>
        </p:txBody>
      </p:sp>
      <p:pic>
        <p:nvPicPr>
          <p:cNvPr id="245" name="Google Shape;245;p25"/>
          <p:cNvPicPr preferRelativeResize="0"/>
          <p:nvPr/>
        </p:nvPicPr>
        <p:blipFill>
          <a:blip r:embed="rId3">
            <a:alphaModFix/>
          </a:blip>
          <a:stretch>
            <a:fillRect/>
          </a:stretch>
        </p:blipFill>
        <p:spPr>
          <a:xfrm>
            <a:off x="152400" y="984300"/>
            <a:ext cx="8839199" cy="3486573"/>
          </a:xfrm>
          <a:prstGeom prst="rect">
            <a:avLst/>
          </a:prstGeom>
          <a:noFill/>
          <a:ln>
            <a:noFill/>
          </a:ln>
        </p:spPr>
      </p:pic>
      <p:sp>
        <p:nvSpPr>
          <p:cNvPr id="246" name="Google Shape;246;p25"/>
          <p:cNvSpPr txBox="1"/>
          <p:nvPr/>
        </p:nvSpPr>
        <p:spPr>
          <a:xfrm>
            <a:off x="4961600" y="4766075"/>
            <a:ext cx="4029900" cy="3462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050">
                <a:solidFill>
                  <a:schemeClr val="dk1"/>
                </a:solidFill>
              </a:rPr>
              <a:t>A. Giuri, N.Rolston </a:t>
            </a:r>
            <a:r>
              <a:rPr lang="en" sz="1050" i="1">
                <a:solidFill>
                  <a:schemeClr val="dk1"/>
                </a:solidFill>
              </a:rPr>
              <a:t>et al.,</a:t>
            </a:r>
            <a:r>
              <a:rPr lang="en" sz="1050">
                <a:solidFill>
                  <a:schemeClr val="dk1"/>
                </a:solidFill>
              </a:rPr>
              <a:t> </a:t>
            </a:r>
            <a:r>
              <a:rPr lang="en" sz="1050" i="1">
                <a:solidFill>
                  <a:schemeClr val="dk1"/>
                </a:solidFill>
              </a:rPr>
              <a:t>ACS Applied Energy Materials, </a:t>
            </a:r>
            <a:r>
              <a:rPr lang="en" sz="1050">
                <a:solidFill>
                  <a:schemeClr val="dk1"/>
                </a:solidFill>
              </a:rPr>
              <a:t>2021</a:t>
            </a:r>
            <a:endParaRPr sz="1050">
              <a:solidFill>
                <a:schemeClr val="dk1"/>
              </a:solidFill>
            </a:endParaRPr>
          </a:p>
        </p:txBody>
      </p:sp>
      <p:pic>
        <p:nvPicPr>
          <p:cNvPr id="247" name="Google Shape;247;p25"/>
          <p:cNvPicPr preferRelativeResize="0"/>
          <p:nvPr/>
        </p:nvPicPr>
        <p:blipFill>
          <a:blip r:embed="rId4">
            <a:alphaModFix/>
          </a:blip>
          <a:stretch>
            <a:fillRect/>
          </a:stretch>
        </p:blipFill>
        <p:spPr>
          <a:xfrm>
            <a:off x="7945450" y="3590073"/>
            <a:ext cx="1041234" cy="3678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6"/>
          <p:cNvSpPr/>
          <p:nvPr/>
        </p:nvSpPr>
        <p:spPr>
          <a:xfrm>
            <a:off x="0" y="0"/>
            <a:ext cx="9154500" cy="9579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6"/>
          <p:cNvSpPr txBox="1">
            <a:spLocks noGrp="1"/>
          </p:cNvSpPr>
          <p:nvPr>
            <p:ph type="title"/>
          </p:nvPr>
        </p:nvSpPr>
        <p:spPr>
          <a:xfrm>
            <a:off x="311700" y="1926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a:solidFill>
                  <a:schemeClr val="lt1"/>
                </a:solidFill>
                <a:latin typeface="Roboto"/>
                <a:ea typeface="Roboto"/>
                <a:cs typeface="Roboto"/>
                <a:sym typeface="Roboto"/>
              </a:rPr>
              <a:t>Processing Approach</a:t>
            </a:r>
            <a:endParaRPr sz="3200" b="1">
              <a:solidFill>
                <a:schemeClr val="lt1"/>
              </a:solidFill>
              <a:latin typeface="Roboto"/>
              <a:ea typeface="Roboto"/>
              <a:cs typeface="Roboto"/>
              <a:sym typeface="Roboto"/>
            </a:endParaRPr>
          </a:p>
        </p:txBody>
      </p:sp>
      <p:sp>
        <p:nvSpPr>
          <p:cNvPr id="254" name="Google Shape;254;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13</a:t>
            </a:fld>
            <a:endParaRPr/>
          </a:p>
        </p:txBody>
      </p:sp>
      <p:sp>
        <p:nvSpPr>
          <p:cNvPr id="255" name="Google Shape;255;p26"/>
          <p:cNvSpPr txBox="1">
            <a:spLocks noGrp="1"/>
          </p:cNvSpPr>
          <p:nvPr>
            <p:ph type="body" idx="1"/>
          </p:nvPr>
        </p:nvSpPr>
        <p:spPr>
          <a:xfrm>
            <a:off x="441550" y="1570975"/>
            <a:ext cx="2513400" cy="9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Spin Coating</a:t>
            </a:r>
            <a:endParaRPr sz="2000" b="1"/>
          </a:p>
          <a:p>
            <a:pPr marL="457200" lvl="0" indent="-330200" algn="l" rtl="0">
              <a:spcBef>
                <a:spcPts val="0"/>
              </a:spcBef>
              <a:spcAft>
                <a:spcPts val="0"/>
              </a:spcAft>
              <a:buSzPts val="1600"/>
              <a:buChar char="●"/>
            </a:pPr>
            <a:r>
              <a:rPr lang="en" sz="1600"/>
              <a:t>Precise </a:t>
            </a:r>
            <a:endParaRPr sz="1600"/>
          </a:p>
          <a:p>
            <a:pPr marL="457200" lvl="0" indent="-330200" algn="l" rtl="0">
              <a:spcBef>
                <a:spcPts val="0"/>
              </a:spcBef>
              <a:spcAft>
                <a:spcPts val="0"/>
              </a:spcAft>
              <a:buSzPts val="1600"/>
              <a:buChar char="●"/>
            </a:pPr>
            <a:r>
              <a:rPr lang="en" sz="1600"/>
              <a:t>Small Scale</a:t>
            </a:r>
            <a:endParaRPr sz="1600"/>
          </a:p>
          <a:p>
            <a:pPr marL="0" lvl="0" indent="0" algn="l" rtl="0">
              <a:spcBef>
                <a:spcPts val="0"/>
              </a:spcBef>
              <a:spcAft>
                <a:spcPts val="0"/>
              </a:spcAft>
              <a:buNone/>
            </a:pPr>
            <a:r>
              <a:rPr lang="en" sz="1600"/>
              <a:t>  </a:t>
            </a:r>
            <a:endParaRPr sz="1600"/>
          </a:p>
        </p:txBody>
      </p:sp>
      <p:sp>
        <p:nvSpPr>
          <p:cNvPr id="256" name="Google Shape;256;p26"/>
          <p:cNvSpPr txBox="1">
            <a:spLocks noGrp="1"/>
          </p:cNvSpPr>
          <p:nvPr>
            <p:ph type="body" idx="4294967295"/>
          </p:nvPr>
        </p:nvSpPr>
        <p:spPr>
          <a:xfrm>
            <a:off x="423700" y="3229550"/>
            <a:ext cx="2396700" cy="135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Blade Coating</a:t>
            </a:r>
            <a:endParaRPr sz="2000"/>
          </a:p>
          <a:p>
            <a:pPr marL="457200" lvl="0" indent="-330200" algn="l" rtl="0">
              <a:spcBef>
                <a:spcPts val="0"/>
              </a:spcBef>
              <a:spcAft>
                <a:spcPts val="0"/>
              </a:spcAft>
              <a:buSzPts val="1600"/>
              <a:buChar char="●"/>
            </a:pPr>
            <a:r>
              <a:rPr lang="en" sz="1600"/>
              <a:t>Scalable </a:t>
            </a:r>
            <a:endParaRPr sz="1600"/>
          </a:p>
          <a:p>
            <a:pPr marL="457200" lvl="0" indent="-330200" algn="l" rtl="0">
              <a:spcBef>
                <a:spcPts val="0"/>
              </a:spcBef>
              <a:spcAft>
                <a:spcPts val="0"/>
              </a:spcAft>
              <a:buSzPts val="1600"/>
              <a:buChar char="●"/>
            </a:pPr>
            <a:r>
              <a:rPr lang="en" sz="1600"/>
              <a:t>In Open Air </a:t>
            </a:r>
            <a:endParaRPr sz="1600"/>
          </a:p>
        </p:txBody>
      </p:sp>
      <p:pic>
        <p:nvPicPr>
          <p:cNvPr id="257" name="Google Shape;257;p26"/>
          <p:cNvPicPr preferRelativeResize="0"/>
          <p:nvPr/>
        </p:nvPicPr>
        <p:blipFill>
          <a:blip r:embed="rId3">
            <a:alphaModFix/>
          </a:blip>
          <a:stretch>
            <a:fillRect/>
          </a:stretch>
        </p:blipFill>
        <p:spPr>
          <a:xfrm>
            <a:off x="3259485" y="1034100"/>
            <a:ext cx="5732116" cy="4033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7"/>
          <p:cNvPicPr preferRelativeResize="0"/>
          <p:nvPr/>
        </p:nvPicPr>
        <p:blipFill>
          <a:blip r:embed="rId3">
            <a:alphaModFix/>
          </a:blip>
          <a:stretch>
            <a:fillRect/>
          </a:stretch>
        </p:blipFill>
        <p:spPr>
          <a:xfrm>
            <a:off x="152400" y="1054950"/>
            <a:ext cx="6178149" cy="3936150"/>
          </a:xfrm>
          <a:prstGeom prst="rect">
            <a:avLst/>
          </a:prstGeom>
          <a:noFill/>
          <a:ln>
            <a:noFill/>
          </a:ln>
        </p:spPr>
      </p:pic>
      <p:sp>
        <p:nvSpPr>
          <p:cNvPr id="263" name="Google Shape;263;p27"/>
          <p:cNvSpPr/>
          <p:nvPr/>
        </p:nvSpPr>
        <p:spPr>
          <a:xfrm>
            <a:off x="0" y="0"/>
            <a:ext cx="9154500" cy="9579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7"/>
          <p:cNvSpPr txBox="1">
            <a:spLocks noGrp="1"/>
          </p:cNvSpPr>
          <p:nvPr>
            <p:ph type="title"/>
          </p:nvPr>
        </p:nvSpPr>
        <p:spPr>
          <a:xfrm>
            <a:off x="311700" y="1926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a:solidFill>
                  <a:schemeClr val="lt1"/>
                </a:solidFill>
                <a:latin typeface="Roboto"/>
                <a:ea typeface="Roboto"/>
                <a:cs typeface="Roboto"/>
                <a:sym typeface="Roboto"/>
              </a:rPr>
              <a:t>Film Layers </a:t>
            </a:r>
            <a:endParaRPr sz="3200" b="1">
              <a:solidFill>
                <a:schemeClr val="lt1"/>
              </a:solidFill>
              <a:latin typeface="Roboto"/>
              <a:ea typeface="Roboto"/>
              <a:cs typeface="Roboto"/>
              <a:sym typeface="Roboto"/>
            </a:endParaRPr>
          </a:p>
        </p:txBody>
      </p:sp>
      <p:sp>
        <p:nvSpPr>
          <p:cNvPr id="265" name="Google Shape;265;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14</a:t>
            </a:fld>
            <a:endParaRPr/>
          </a:p>
        </p:txBody>
      </p:sp>
      <p:grpSp>
        <p:nvGrpSpPr>
          <p:cNvPr id="266" name="Google Shape;266;p27"/>
          <p:cNvGrpSpPr/>
          <p:nvPr/>
        </p:nvGrpSpPr>
        <p:grpSpPr>
          <a:xfrm>
            <a:off x="3077167" y="1393075"/>
            <a:ext cx="2437614" cy="3231937"/>
            <a:chOff x="2782950" y="1708300"/>
            <a:chExt cx="2906766" cy="2636594"/>
          </a:xfrm>
        </p:grpSpPr>
        <p:pic>
          <p:nvPicPr>
            <p:cNvPr id="267" name="Google Shape;267;p27"/>
            <p:cNvPicPr preferRelativeResize="0"/>
            <p:nvPr/>
          </p:nvPicPr>
          <p:blipFill>
            <a:blip r:embed="rId4">
              <a:alphaModFix/>
            </a:blip>
            <a:stretch>
              <a:fillRect/>
            </a:stretch>
          </p:blipFill>
          <p:spPr>
            <a:xfrm>
              <a:off x="2838575" y="1708300"/>
              <a:ext cx="2725675" cy="2636594"/>
            </a:xfrm>
            <a:prstGeom prst="rect">
              <a:avLst/>
            </a:prstGeom>
            <a:noFill/>
            <a:ln>
              <a:noFill/>
            </a:ln>
          </p:spPr>
        </p:pic>
        <p:sp>
          <p:nvSpPr>
            <p:cNvPr id="268" name="Google Shape;268;p27"/>
            <p:cNvSpPr txBox="1"/>
            <p:nvPr/>
          </p:nvSpPr>
          <p:spPr>
            <a:xfrm>
              <a:off x="3305275" y="1784500"/>
              <a:ext cx="1857300" cy="3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Epoxy</a:t>
              </a:r>
              <a:endParaRPr sz="1700"/>
            </a:p>
          </p:txBody>
        </p:sp>
        <p:sp>
          <p:nvSpPr>
            <p:cNvPr id="269" name="Google Shape;269;p27"/>
            <p:cNvSpPr txBox="1"/>
            <p:nvPr/>
          </p:nvSpPr>
          <p:spPr>
            <a:xfrm>
              <a:off x="2953716" y="2252879"/>
              <a:ext cx="27360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Ag - Protective</a:t>
              </a:r>
              <a:endParaRPr sz="1700"/>
            </a:p>
          </p:txBody>
        </p:sp>
        <p:sp>
          <p:nvSpPr>
            <p:cNvPr id="270" name="Google Shape;270;p27"/>
            <p:cNvSpPr txBox="1"/>
            <p:nvPr/>
          </p:nvSpPr>
          <p:spPr>
            <a:xfrm>
              <a:off x="2914775" y="2798875"/>
              <a:ext cx="2573400" cy="3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PMMA - Protective</a:t>
              </a:r>
              <a:endParaRPr sz="1700"/>
            </a:p>
          </p:txBody>
        </p:sp>
        <p:sp>
          <p:nvSpPr>
            <p:cNvPr id="271" name="Google Shape;271;p27"/>
            <p:cNvSpPr txBox="1"/>
            <p:nvPr/>
          </p:nvSpPr>
          <p:spPr>
            <a:xfrm>
              <a:off x="2914775" y="3332275"/>
              <a:ext cx="2573400" cy="3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Perovskite</a:t>
              </a:r>
              <a:endParaRPr sz="1700"/>
            </a:p>
          </p:txBody>
        </p:sp>
        <p:sp>
          <p:nvSpPr>
            <p:cNvPr id="272" name="Google Shape;272;p27"/>
            <p:cNvSpPr txBox="1"/>
            <p:nvPr/>
          </p:nvSpPr>
          <p:spPr>
            <a:xfrm>
              <a:off x="2782950" y="3789475"/>
              <a:ext cx="2857500" cy="3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t>ITO/NiO</a:t>
              </a:r>
              <a:r>
                <a:rPr lang="en" sz="1700" baseline="-25000"/>
                <a:t>x</a:t>
              </a:r>
              <a:r>
                <a:rPr lang="en" sz="1700"/>
                <a:t> - Roughness</a:t>
              </a:r>
              <a:endParaRPr sz="1700"/>
            </a:p>
          </p:txBody>
        </p:sp>
      </p:grpSp>
      <p:pic>
        <p:nvPicPr>
          <p:cNvPr id="273" name="Google Shape;273;p27"/>
          <p:cNvPicPr preferRelativeResize="0"/>
          <p:nvPr/>
        </p:nvPicPr>
        <p:blipFill rotWithShape="1">
          <a:blip r:embed="rId5">
            <a:alphaModFix/>
          </a:blip>
          <a:srcRect l="17514" t="10112" r="11463"/>
          <a:stretch/>
        </p:blipFill>
        <p:spPr>
          <a:xfrm>
            <a:off x="6445150" y="1521675"/>
            <a:ext cx="2576001" cy="2797600"/>
          </a:xfrm>
          <a:prstGeom prst="rect">
            <a:avLst/>
          </a:prstGeom>
          <a:noFill/>
          <a:ln>
            <a:noFill/>
          </a:ln>
        </p:spPr>
      </p:pic>
      <p:cxnSp>
        <p:nvCxnSpPr>
          <p:cNvPr id="274" name="Google Shape;274;p27"/>
          <p:cNvCxnSpPr>
            <a:stCxn id="271" idx="3"/>
          </p:cNvCxnSpPr>
          <p:nvPr/>
        </p:nvCxnSpPr>
        <p:spPr>
          <a:xfrm rot="10800000" flipH="1">
            <a:off x="5345769" y="3207256"/>
            <a:ext cx="1875900" cy="3633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8"/>
          <p:cNvSpPr/>
          <p:nvPr/>
        </p:nvSpPr>
        <p:spPr>
          <a:xfrm>
            <a:off x="0" y="0"/>
            <a:ext cx="9154500" cy="8319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8"/>
          <p:cNvSpPr txBox="1">
            <a:spLocks noGrp="1"/>
          </p:cNvSpPr>
          <p:nvPr>
            <p:ph type="title"/>
          </p:nvPr>
        </p:nvSpPr>
        <p:spPr>
          <a:xfrm>
            <a:off x="311700" y="1164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a:solidFill>
                  <a:schemeClr val="lt1"/>
                </a:solidFill>
                <a:latin typeface="Roboto"/>
                <a:ea typeface="Roboto"/>
                <a:cs typeface="Roboto"/>
                <a:sym typeface="Roboto"/>
              </a:rPr>
              <a:t>G</a:t>
            </a:r>
            <a:r>
              <a:rPr lang="en" sz="3200" b="1" baseline="-25000">
                <a:solidFill>
                  <a:schemeClr val="lt1"/>
                </a:solidFill>
                <a:latin typeface="Roboto"/>
                <a:ea typeface="Roboto"/>
                <a:cs typeface="Roboto"/>
                <a:sym typeface="Roboto"/>
              </a:rPr>
              <a:t>c</a:t>
            </a:r>
            <a:r>
              <a:rPr lang="en" sz="3200" b="1">
                <a:solidFill>
                  <a:schemeClr val="lt1"/>
                </a:solidFill>
                <a:latin typeface="Roboto"/>
                <a:ea typeface="Roboto"/>
                <a:cs typeface="Roboto"/>
                <a:sym typeface="Roboto"/>
              </a:rPr>
              <a:t> Analysis </a:t>
            </a:r>
            <a:endParaRPr sz="3200" b="1">
              <a:solidFill>
                <a:schemeClr val="lt1"/>
              </a:solidFill>
              <a:latin typeface="Roboto"/>
              <a:ea typeface="Roboto"/>
              <a:cs typeface="Roboto"/>
              <a:sym typeface="Roboto"/>
            </a:endParaRPr>
          </a:p>
        </p:txBody>
      </p:sp>
      <p:sp>
        <p:nvSpPr>
          <p:cNvPr id="281" name="Google Shape;28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15</a:t>
            </a:fld>
            <a:endParaRPr/>
          </a:p>
        </p:txBody>
      </p:sp>
      <p:pic>
        <p:nvPicPr>
          <p:cNvPr id="282" name="Google Shape;282;p28"/>
          <p:cNvPicPr preferRelativeResize="0"/>
          <p:nvPr/>
        </p:nvPicPr>
        <p:blipFill>
          <a:blip r:embed="rId3">
            <a:alphaModFix/>
          </a:blip>
          <a:stretch>
            <a:fillRect/>
          </a:stretch>
        </p:blipFill>
        <p:spPr>
          <a:xfrm>
            <a:off x="152400" y="875175"/>
            <a:ext cx="5518150" cy="4115925"/>
          </a:xfrm>
          <a:prstGeom prst="rect">
            <a:avLst/>
          </a:prstGeom>
          <a:noFill/>
          <a:ln>
            <a:noFill/>
          </a:ln>
        </p:spPr>
      </p:pic>
      <p:pic>
        <p:nvPicPr>
          <p:cNvPr id="283" name="Google Shape;283;p28"/>
          <p:cNvPicPr preferRelativeResize="0"/>
          <p:nvPr/>
        </p:nvPicPr>
        <p:blipFill>
          <a:blip r:embed="rId4">
            <a:alphaModFix/>
          </a:blip>
          <a:stretch>
            <a:fillRect/>
          </a:stretch>
        </p:blipFill>
        <p:spPr>
          <a:xfrm>
            <a:off x="576225" y="1007200"/>
            <a:ext cx="2023475" cy="3663425"/>
          </a:xfrm>
          <a:prstGeom prst="rect">
            <a:avLst/>
          </a:prstGeom>
          <a:noFill/>
          <a:ln>
            <a:noFill/>
          </a:ln>
        </p:spPr>
      </p:pic>
      <p:pic>
        <p:nvPicPr>
          <p:cNvPr id="284" name="Google Shape;284;p28"/>
          <p:cNvPicPr preferRelativeResize="0"/>
          <p:nvPr/>
        </p:nvPicPr>
        <p:blipFill>
          <a:blip r:embed="rId5">
            <a:alphaModFix/>
          </a:blip>
          <a:stretch>
            <a:fillRect/>
          </a:stretch>
        </p:blipFill>
        <p:spPr>
          <a:xfrm>
            <a:off x="2529800" y="1388150"/>
            <a:ext cx="183700" cy="1018650"/>
          </a:xfrm>
          <a:prstGeom prst="rect">
            <a:avLst/>
          </a:prstGeom>
          <a:noFill/>
          <a:ln>
            <a:noFill/>
          </a:ln>
        </p:spPr>
      </p:pic>
      <p:pic>
        <p:nvPicPr>
          <p:cNvPr id="285" name="Google Shape;285;p28"/>
          <p:cNvPicPr preferRelativeResize="0"/>
          <p:nvPr/>
        </p:nvPicPr>
        <p:blipFill>
          <a:blip r:embed="rId6">
            <a:alphaModFix/>
          </a:blip>
          <a:stretch>
            <a:fillRect/>
          </a:stretch>
        </p:blipFill>
        <p:spPr>
          <a:xfrm>
            <a:off x="3021325" y="1038050"/>
            <a:ext cx="1744737" cy="572700"/>
          </a:xfrm>
          <a:prstGeom prst="rect">
            <a:avLst/>
          </a:prstGeom>
          <a:noFill/>
          <a:ln>
            <a:noFill/>
          </a:ln>
        </p:spPr>
      </p:pic>
      <p:pic>
        <p:nvPicPr>
          <p:cNvPr id="286" name="Google Shape;286;p28"/>
          <p:cNvPicPr preferRelativeResize="0"/>
          <p:nvPr/>
        </p:nvPicPr>
        <p:blipFill>
          <a:blip r:embed="rId7">
            <a:alphaModFix/>
          </a:blip>
          <a:stretch>
            <a:fillRect/>
          </a:stretch>
        </p:blipFill>
        <p:spPr>
          <a:xfrm rot="-142504">
            <a:off x="2712598" y="1623469"/>
            <a:ext cx="477779" cy="301735"/>
          </a:xfrm>
          <a:prstGeom prst="rect">
            <a:avLst/>
          </a:prstGeom>
          <a:noFill/>
          <a:ln>
            <a:noFill/>
          </a:ln>
        </p:spPr>
      </p:pic>
      <p:pic>
        <p:nvPicPr>
          <p:cNvPr id="287" name="Google Shape;287;p28"/>
          <p:cNvPicPr preferRelativeResize="0"/>
          <p:nvPr/>
        </p:nvPicPr>
        <p:blipFill>
          <a:blip r:embed="rId8">
            <a:alphaModFix/>
          </a:blip>
          <a:stretch>
            <a:fillRect/>
          </a:stretch>
        </p:blipFill>
        <p:spPr>
          <a:xfrm>
            <a:off x="1835025" y="2373625"/>
            <a:ext cx="2411059" cy="1814000"/>
          </a:xfrm>
          <a:prstGeom prst="rect">
            <a:avLst/>
          </a:prstGeom>
          <a:noFill/>
          <a:ln>
            <a:noFill/>
          </a:ln>
        </p:spPr>
      </p:pic>
      <p:pic>
        <p:nvPicPr>
          <p:cNvPr id="288" name="Google Shape;288;p28"/>
          <p:cNvPicPr preferRelativeResize="0"/>
          <p:nvPr/>
        </p:nvPicPr>
        <p:blipFill>
          <a:blip r:embed="rId9">
            <a:alphaModFix/>
          </a:blip>
          <a:stretch>
            <a:fillRect/>
          </a:stretch>
        </p:blipFill>
        <p:spPr>
          <a:xfrm>
            <a:off x="3398850" y="1959700"/>
            <a:ext cx="1852600" cy="981725"/>
          </a:xfrm>
          <a:prstGeom prst="rect">
            <a:avLst/>
          </a:prstGeom>
          <a:noFill/>
          <a:ln>
            <a:noFill/>
          </a:ln>
        </p:spPr>
      </p:pic>
      <p:pic>
        <p:nvPicPr>
          <p:cNvPr id="289" name="Google Shape;289;p28"/>
          <p:cNvPicPr preferRelativeResize="0"/>
          <p:nvPr/>
        </p:nvPicPr>
        <p:blipFill>
          <a:blip r:embed="rId10">
            <a:alphaModFix/>
          </a:blip>
          <a:stretch>
            <a:fillRect/>
          </a:stretch>
        </p:blipFill>
        <p:spPr>
          <a:xfrm>
            <a:off x="3021325" y="2233644"/>
            <a:ext cx="1218900" cy="1560856"/>
          </a:xfrm>
          <a:prstGeom prst="rect">
            <a:avLst/>
          </a:prstGeom>
          <a:noFill/>
          <a:ln>
            <a:noFill/>
          </a:ln>
        </p:spPr>
      </p:pic>
      <p:cxnSp>
        <p:nvCxnSpPr>
          <p:cNvPr id="290" name="Google Shape;290;p28"/>
          <p:cNvCxnSpPr/>
          <p:nvPr/>
        </p:nvCxnSpPr>
        <p:spPr>
          <a:xfrm>
            <a:off x="4238000" y="3808875"/>
            <a:ext cx="0" cy="868800"/>
          </a:xfrm>
          <a:prstGeom prst="straightConnector1">
            <a:avLst/>
          </a:prstGeom>
          <a:noFill/>
          <a:ln w="9525" cap="flat" cmpd="sng">
            <a:solidFill>
              <a:schemeClr val="dk2"/>
            </a:solidFill>
            <a:prstDash val="solid"/>
            <a:round/>
            <a:headEnd type="none" w="med" len="med"/>
            <a:tailEnd type="none" w="med" len="med"/>
          </a:ln>
        </p:spPr>
      </p:cxnSp>
      <p:pic>
        <p:nvPicPr>
          <p:cNvPr id="291" name="Google Shape;291;p28"/>
          <p:cNvPicPr preferRelativeResize="0"/>
          <p:nvPr/>
        </p:nvPicPr>
        <p:blipFill>
          <a:blip r:embed="rId11">
            <a:alphaModFix/>
          </a:blip>
          <a:stretch>
            <a:fillRect/>
          </a:stretch>
        </p:blipFill>
        <p:spPr>
          <a:xfrm>
            <a:off x="4282400" y="3618025"/>
            <a:ext cx="1572950" cy="800425"/>
          </a:xfrm>
          <a:prstGeom prst="rect">
            <a:avLst/>
          </a:prstGeom>
          <a:noFill/>
          <a:ln>
            <a:noFill/>
          </a:ln>
        </p:spPr>
      </p:pic>
      <p:pic>
        <p:nvPicPr>
          <p:cNvPr id="292" name="Google Shape;292;p28"/>
          <p:cNvPicPr preferRelativeResize="0"/>
          <p:nvPr/>
        </p:nvPicPr>
        <p:blipFill>
          <a:blip r:embed="rId12">
            <a:alphaModFix/>
          </a:blip>
          <a:stretch>
            <a:fillRect/>
          </a:stretch>
        </p:blipFill>
        <p:spPr>
          <a:xfrm>
            <a:off x="6159375" y="3264844"/>
            <a:ext cx="2861774" cy="1398375"/>
          </a:xfrm>
          <a:prstGeom prst="rect">
            <a:avLst/>
          </a:prstGeom>
          <a:noFill/>
          <a:ln>
            <a:noFill/>
          </a:ln>
        </p:spPr>
      </p:pic>
      <p:pic>
        <p:nvPicPr>
          <p:cNvPr id="293" name="Google Shape;293;p28"/>
          <p:cNvPicPr preferRelativeResize="0"/>
          <p:nvPr/>
        </p:nvPicPr>
        <p:blipFill>
          <a:blip r:embed="rId13">
            <a:alphaModFix/>
          </a:blip>
          <a:stretch>
            <a:fillRect/>
          </a:stretch>
        </p:blipFill>
        <p:spPr>
          <a:xfrm rot="5400000">
            <a:off x="6450765" y="1348682"/>
            <a:ext cx="2352526" cy="1399405"/>
          </a:xfrm>
          <a:prstGeom prst="rect">
            <a:avLst/>
          </a:prstGeom>
          <a:noFill/>
          <a:ln>
            <a:noFill/>
          </a:ln>
        </p:spPr>
      </p:pic>
      <p:sp>
        <p:nvSpPr>
          <p:cNvPr id="294" name="Google Shape;294;p28"/>
          <p:cNvSpPr/>
          <p:nvPr/>
        </p:nvSpPr>
        <p:spPr>
          <a:xfrm rot="5400000">
            <a:off x="6790925" y="1171775"/>
            <a:ext cx="140700" cy="3588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5" name="Google Shape;295;p28"/>
          <p:cNvSpPr txBox="1"/>
          <p:nvPr/>
        </p:nvSpPr>
        <p:spPr>
          <a:xfrm>
            <a:off x="6753624" y="1348450"/>
            <a:ext cx="173700" cy="2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t>
            </a:r>
            <a:endParaRPr/>
          </a:p>
        </p:txBody>
      </p:sp>
      <p:sp>
        <p:nvSpPr>
          <p:cNvPr id="296" name="Google Shape;296;p28"/>
          <p:cNvSpPr txBox="1"/>
          <p:nvPr/>
        </p:nvSpPr>
        <p:spPr>
          <a:xfrm>
            <a:off x="8326722" y="1348438"/>
            <a:ext cx="173700" cy="2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t>
            </a:r>
            <a:endParaRPr/>
          </a:p>
        </p:txBody>
      </p:sp>
      <p:cxnSp>
        <p:nvCxnSpPr>
          <p:cNvPr id="297" name="Google Shape;297;p28"/>
          <p:cNvCxnSpPr/>
          <p:nvPr/>
        </p:nvCxnSpPr>
        <p:spPr>
          <a:xfrm flipH="1">
            <a:off x="3460900" y="3093850"/>
            <a:ext cx="1341000" cy="495300"/>
          </a:xfrm>
          <a:prstGeom prst="straightConnector1">
            <a:avLst/>
          </a:prstGeom>
          <a:noFill/>
          <a:ln w="9525" cap="flat" cmpd="sng">
            <a:solidFill>
              <a:srgbClr val="FF0000"/>
            </a:solidFill>
            <a:prstDash val="solid"/>
            <a:round/>
            <a:headEnd type="none" w="med" len="med"/>
            <a:tailEnd type="triangle" w="med" len="med"/>
          </a:ln>
        </p:spPr>
      </p:cxnSp>
      <p:sp>
        <p:nvSpPr>
          <p:cNvPr id="298" name="Google Shape;298;p28"/>
          <p:cNvSpPr txBox="1"/>
          <p:nvPr/>
        </p:nvSpPr>
        <p:spPr>
          <a:xfrm>
            <a:off x="4776200" y="2800850"/>
            <a:ext cx="847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FF0000"/>
                </a:solidFill>
              </a:rPr>
              <a:t>Critical Load- P</a:t>
            </a:r>
            <a:r>
              <a:rPr lang="en" sz="1100" baseline="-25000">
                <a:solidFill>
                  <a:srgbClr val="FF0000"/>
                </a:solidFill>
              </a:rPr>
              <a:t>c</a:t>
            </a:r>
            <a:endParaRPr sz="1100">
              <a:solidFill>
                <a:srgbClr val="FF0000"/>
              </a:solidFill>
            </a:endParaRPr>
          </a:p>
        </p:txBody>
      </p:sp>
      <p:sp>
        <p:nvSpPr>
          <p:cNvPr id="299" name="Google Shape;299;p28"/>
          <p:cNvSpPr/>
          <p:nvPr/>
        </p:nvSpPr>
        <p:spPr>
          <a:xfrm rot="-5400000">
            <a:off x="8252350" y="1157275"/>
            <a:ext cx="133500" cy="358800"/>
          </a:xfrm>
          <a:prstGeom prst="down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p:nvPr/>
        </p:nvSpPr>
        <p:spPr>
          <a:xfrm>
            <a:off x="0" y="0"/>
            <a:ext cx="9154500" cy="7476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5"/>
          <p:cNvSpPr txBox="1">
            <a:spLocks noGrp="1"/>
          </p:cNvSpPr>
          <p:nvPr>
            <p:ph type="title"/>
          </p:nvPr>
        </p:nvSpPr>
        <p:spPr>
          <a:xfrm>
            <a:off x="311700" y="402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a:solidFill>
                  <a:schemeClr val="lt1"/>
                </a:solidFill>
                <a:latin typeface="Roboto"/>
                <a:ea typeface="Roboto"/>
                <a:cs typeface="Roboto"/>
                <a:sym typeface="Roboto"/>
              </a:rPr>
              <a:t>Introduction</a:t>
            </a:r>
            <a:endParaRPr sz="3200" b="1">
              <a:solidFill>
                <a:schemeClr val="lt1"/>
              </a:solidFill>
              <a:latin typeface="Roboto"/>
              <a:ea typeface="Roboto"/>
              <a:cs typeface="Roboto"/>
              <a:sym typeface="Roboto"/>
            </a:endParaRPr>
          </a:p>
        </p:txBody>
      </p:sp>
      <p:sp>
        <p:nvSpPr>
          <p:cNvPr id="78" name="Google Shape;78;p15"/>
          <p:cNvSpPr txBox="1">
            <a:spLocks noGrp="1"/>
          </p:cNvSpPr>
          <p:nvPr>
            <p:ph type="body" idx="1"/>
          </p:nvPr>
        </p:nvSpPr>
        <p:spPr>
          <a:xfrm>
            <a:off x="106425" y="906200"/>
            <a:ext cx="4516200" cy="4008300"/>
          </a:xfrm>
          <a:prstGeom prst="rect">
            <a:avLst/>
          </a:prstGeom>
          <a:solidFill>
            <a:schemeClr val="lt2"/>
          </a:solid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800"/>
              <a:buNone/>
            </a:pPr>
            <a:r>
              <a:rPr lang="en" sz="2000">
                <a:solidFill>
                  <a:schemeClr val="dk1"/>
                </a:solidFill>
              </a:rPr>
              <a:t>Perovskite is: </a:t>
            </a:r>
            <a:r>
              <a:rPr lang="en" sz="1600">
                <a:solidFill>
                  <a:schemeClr val="dk1"/>
                </a:solidFill>
              </a:rPr>
              <a:t>A thin film solar technology  </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Increasingly Efficient</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Cheap and Abundant Earth Materials </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Easily fabricated </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Works in tandem applications </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Light Weight</a:t>
            </a:r>
            <a:endParaRPr sz="1600">
              <a:solidFill>
                <a:schemeClr val="dk1"/>
              </a:solidFill>
            </a:endParaRPr>
          </a:p>
          <a:p>
            <a:pPr marL="0" lvl="0" indent="0" algn="l" rtl="0">
              <a:lnSpc>
                <a:spcPct val="100000"/>
              </a:lnSpc>
              <a:spcBef>
                <a:spcPts val="1000"/>
              </a:spcBef>
              <a:spcAft>
                <a:spcPts val="0"/>
              </a:spcAft>
              <a:buNone/>
            </a:pPr>
            <a:endParaRPr sz="1600">
              <a:solidFill>
                <a:schemeClr val="dk1"/>
              </a:solidFill>
            </a:endParaRPr>
          </a:p>
          <a:p>
            <a:pPr marL="0" lvl="0" indent="0" algn="l" rtl="0">
              <a:lnSpc>
                <a:spcPct val="100000"/>
              </a:lnSpc>
              <a:spcBef>
                <a:spcPts val="1000"/>
              </a:spcBef>
              <a:spcAft>
                <a:spcPts val="0"/>
              </a:spcAft>
              <a:buNone/>
            </a:pPr>
            <a:r>
              <a:rPr lang="en" sz="2500" b="1">
                <a:solidFill>
                  <a:schemeClr val="dk1"/>
                </a:solidFill>
              </a:rPr>
              <a:t>The Future! </a:t>
            </a:r>
            <a:endParaRPr sz="2500" b="1">
              <a:solidFill>
                <a:schemeClr val="dk1"/>
              </a:solidFill>
            </a:endParaRPr>
          </a:p>
          <a:p>
            <a:pPr marL="0" lvl="0" indent="0" algn="l" rtl="0">
              <a:lnSpc>
                <a:spcPct val="100000"/>
              </a:lnSpc>
              <a:spcBef>
                <a:spcPts val="1000"/>
              </a:spcBef>
              <a:spcAft>
                <a:spcPts val="1000"/>
              </a:spcAft>
              <a:buNone/>
            </a:pPr>
            <a:endParaRPr sz="1600">
              <a:solidFill>
                <a:schemeClr val="dk1"/>
              </a:solidFill>
            </a:endParaRPr>
          </a:p>
        </p:txBody>
      </p:sp>
      <p:sp>
        <p:nvSpPr>
          <p:cNvPr id="79" name="Google Shape;7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a:t>
            </a:fld>
            <a:endParaRPr/>
          </a:p>
        </p:txBody>
      </p:sp>
      <p:pic>
        <p:nvPicPr>
          <p:cNvPr id="80" name="Google Shape;80;p15"/>
          <p:cNvPicPr preferRelativeResize="0"/>
          <p:nvPr/>
        </p:nvPicPr>
        <p:blipFill rotWithShape="1">
          <a:blip r:embed="rId3">
            <a:alphaModFix/>
          </a:blip>
          <a:srcRect l="8529" t="11364" r="3534" b="8378"/>
          <a:stretch/>
        </p:blipFill>
        <p:spPr>
          <a:xfrm>
            <a:off x="4622625" y="1084950"/>
            <a:ext cx="4398525" cy="35202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6"/>
          <p:cNvPicPr preferRelativeResize="0"/>
          <p:nvPr/>
        </p:nvPicPr>
        <p:blipFill rotWithShape="1">
          <a:blip r:embed="rId3">
            <a:alphaModFix/>
          </a:blip>
          <a:srcRect/>
          <a:stretch/>
        </p:blipFill>
        <p:spPr>
          <a:xfrm>
            <a:off x="95639" y="23681"/>
            <a:ext cx="7582009" cy="5804625"/>
          </a:xfrm>
          <a:prstGeom prst="rect">
            <a:avLst/>
          </a:prstGeom>
          <a:noFill/>
          <a:ln>
            <a:noFill/>
          </a:ln>
        </p:spPr>
      </p:pic>
      <p:sp>
        <p:nvSpPr>
          <p:cNvPr id="86" name="Google Shape;86;p16"/>
          <p:cNvSpPr/>
          <p:nvPr/>
        </p:nvSpPr>
        <p:spPr>
          <a:xfrm>
            <a:off x="2030692" y="2600785"/>
            <a:ext cx="1278600" cy="901200"/>
          </a:xfrm>
          <a:prstGeom prst="ellipse">
            <a:avLst/>
          </a:prstGeom>
          <a:solidFill>
            <a:srgbClr val="FFE5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87" name="Google Shape;87;p16"/>
          <p:cNvSpPr/>
          <p:nvPr/>
        </p:nvSpPr>
        <p:spPr>
          <a:xfrm>
            <a:off x="1455575" y="1586026"/>
            <a:ext cx="5162100" cy="868200"/>
          </a:xfrm>
          <a:prstGeom prst="rect">
            <a:avLst/>
          </a:prstGeom>
          <a:solidFill>
            <a:srgbClr val="B6D7A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 name="Google Shape;88;p16"/>
          <p:cNvSpPr/>
          <p:nvPr/>
        </p:nvSpPr>
        <p:spPr>
          <a:xfrm>
            <a:off x="0" y="0"/>
            <a:ext cx="9154500" cy="5001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6"/>
          <p:cNvSpPr txBox="1">
            <a:spLocks noGrp="1"/>
          </p:cNvSpPr>
          <p:nvPr>
            <p:ph type="title"/>
          </p:nvPr>
        </p:nvSpPr>
        <p:spPr>
          <a:xfrm>
            <a:off x="311700" y="-36000"/>
            <a:ext cx="8520600" cy="47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500" b="1">
                <a:solidFill>
                  <a:schemeClr val="lt1"/>
                </a:solidFill>
                <a:latin typeface="Roboto"/>
                <a:ea typeface="Roboto"/>
                <a:cs typeface="Roboto"/>
                <a:sym typeface="Roboto"/>
              </a:rPr>
              <a:t>Mechanical Stability of Perovskite</a:t>
            </a:r>
            <a:endParaRPr sz="2500" b="1">
              <a:solidFill>
                <a:schemeClr val="lt1"/>
              </a:solidFill>
              <a:latin typeface="Roboto"/>
              <a:ea typeface="Roboto"/>
              <a:cs typeface="Roboto"/>
              <a:sym typeface="Roboto"/>
            </a:endParaRPr>
          </a:p>
        </p:txBody>
      </p:sp>
      <p:sp>
        <p:nvSpPr>
          <p:cNvPr id="90" name="Google Shape;90;p16"/>
          <p:cNvSpPr txBox="1">
            <a:spLocks noGrp="1"/>
          </p:cNvSpPr>
          <p:nvPr>
            <p:ph type="sldNum" idx="12"/>
          </p:nvPr>
        </p:nvSpPr>
        <p:spPr>
          <a:xfrm>
            <a:off x="8472458" y="48156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3</a:t>
            </a:fld>
            <a:endParaRPr/>
          </a:p>
        </p:txBody>
      </p:sp>
      <p:sp>
        <p:nvSpPr>
          <p:cNvPr id="91" name="Google Shape;91;p16"/>
          <p:cNvSpPr txBox="1"/>
          <p:nvPr/>
        </p:nvSpPr>
        <p:spPr>
          <a:xfrm>
            <a:off x="2971933" y="2530878"/>
            <a:ext cx="11925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a:solidFill>
                  <a:srgbClr val="BF9000"/>
                </a:solidFill>
                <a:latin typeface="Arial"/>
                <a:ea typeface="Arial"/>
                <a:cs typeface="Arial"/>
                <a:sym typeface="Arial"/>
              </a:rPr>
              <a:t>Organic PV</a:t>
            </a:r>
            <a:endParaRPr sz="1100">
              <a:solidFill>
                <a:srgbClr val="BF9000"/>
              </a:solidFill>
            </a:endParaRPr>
          </a:p>
        </p:txBody>
      </p:sp>
      <p:pic>
        <p:nvPicPr>
          <p:cNvPr id="92" name="Google Shape;92;p16"/>
          <p:cNvPicPr preferRelativeResize="0"/>
          <p:nvPr/>
        </p:nvPicPr>
        <p:blipFill rotWithShape="1">
          <a:blip r:embed="rId4">
            <a:alphaModFix/>
          </a:blip>
          <a:srcRect l="19050" t="13685" r="64560" b="68237"/>
          <a:stretch/>
        </p:blipFill>
        <p:spPr>
          <a:xfrm>
            <a:off x="2293782" y="2801791"/>
            <a:ext cx="677031" cy="478605"/>
          </a:xfrm>
          <a:prstGeom prst="rect">
            <a:avLst/>
          </a:prstGeom>
          <a:noFill/>
          <a:ln>
            <a:noFill/>
          </a:ln>
          <a:effectLst>
            <a:outerShdw blurRad="50800" dist="38100" dir="2700000" algn="tl" rotWithShape="0">
              <a:srgbClr val="000000">
                <a:alpha val="40000"/>
              </a:srgbClr>
            </a:outerShdw>
          </a:effectLst>
        </p:spPr>
      </p:pic>
      <p:sp>
        <p:nvSpPr>
          <p:cNvPr id="93" name="Google Shape;93;p16"/>
          <p:cNvSpPr/>
          <p:nvPr/>
        </p:nvSpPr>
        <p:spPr>
          <a:xfrm>
            <a:off x="5650502" y="1549915"/>
            <a:ext cx="335100" cy="906000"/>
          </a:xfrm>
          <a:prstGeom prst="ellipse">
            <a:avLst/>
          </a:prstGeom>
          <a:solidFill>
            <a:srgbClr val="38761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cxnSp>
        <p:nvCxnSpPr>
          <p:cNvPr id="94" name="Google Shape;94;p16"/>
          <p:cNvCxnSpPr/>
          <p:nvPr/>
        </p:nvCxnSpPr>
        <p:spPr>
          <a:xfrm>
            <a:off x="1455575" y="3078878"/>
            <a:ext cx="5162100" cy="0"/>
          </a:xfrm>
          <a:prstGeom prst="straightConnector1">
            <a:avLst/>
          </a:prstGeom>
          <a:noFill/>
          <a:ln w="57150" cap="flat" cmpd="sng">
            <a:solidFill>
              <a:srgbClr val="F1C232"/>
            </a:solidFill>
            <a:prstDash val="dash"/>
            <a:miter lim="800000"/>
            <a:headEnd type="none" w="sm" len="sm"/>
            <a:tailEnd type="none" w="sm" len="sm"/>
          </a:ln>
        </p:spPr>
      </p:cxnSp>
      <p:cxnSp>
        <p:nvCxnSpPr>
          <p:cNvPr id="95" name="Google Shape;95;p16"/>
          <p:cNvCxnSpPr/>
          <p:nvPr/>
        </p:nvCxnSpPr>
        <p:spPr>
          <a:xfrm>
            <a:off x="1455575" y="3717575"/>
            <a:ext cx="5162100" cy="0"/>
          </a:xfrm>
          <a:prstGeom prst="straightConnector1">
            <a:avLst/>
          </a:prstGeom>
          <a:noFill/>
          <a:ln w="57150" cap="flat" cmpd="sng">
            <a:solidFill>
              <a:srgbClr val="E06666"/>
            </a:solidFill>
            <a:prstDash val="dash"/>
            <a:miter lim="800000"/>
            <a:headEnd type="none" w="sm" len="sm"/>
            <a:tailEnd type="none" w="sm" len="sm"/>
          </a:ln>
        </p:spPr>
      </p:cxnSp>
      <p:sp>
        <p:nvSpPr>
          <p:cNvPr id="96" name="Google Shape;96;p16"/>
          <p:cNvSpPr/>
          <p:nvPr/>
        </p:nvSpPr>
        <p:spPr>
          <a:xfrm>
            <a:off x="4916589" y="3585962"/>
            <a:ext cx="1653000" cy="917400"/>
          </a:xfrm>
          <a:prstGeom prst="ellipse">
            <a:avLst/>
          </a:prstGeom>
          <a:solidFill>
            <a:srgbClr val="CC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97" name="Google Shape;97;p16" descr="Image result for perovskite crystal structure"/>
          <p:cNvPicPr preferRelativeResize="0"/>
          <p:nvPr/>
        </p:nvPicPr>
        <p:blipFill rotWithShape="1">
          <a:blip r:embed="rId5">
            <a:alphaModFix/>
          </a:blip>
          <a:srcRect r="16977"/>
          <a:stretch/>
        </p:blipFill>
        <p:spPr>
          <a:xfrm>
            <a:off x="5303135" y="3595716"/>
            <a:ext cx="875151" cy="809691"/>
          </a:xfrm>
          <a:prstGeom prst="rect">
            <a:avLst/>
          </a:prstGeom>
          <a:noFill/>
          <a:ln>
            <a:noFill/>
          </a:ln>
          <a:effectLst>
            <a:outerShdw blurRad="50800" dist="38100" dir="2700000" algn="tl" rotWithShape="0">
              <a:srgbClr val="000000">
                <a:alpha val="40000"/>
              </a:srgbClr>
            </a:outerShdw>
          </a:effectLst>
        </p:spPr>
      </p:pic>
      <p:pic>
        <p:nvPicPr>
          <p:cNvPr id="98" name="Google Shape;98;p16" descr="Image result for silicon solar cell"/>
          <p:cNvPicPr preferRelativeResize="0"/>
          <p:nvPr/>
        </p:nvPicPr>
        <p:blipFill rotWithShape="1">
          <a:blip r:embed="rId6">
            <a:alphaModFix/>
          </a:blip>
          <a:srcRect t="4361" r="52667"/>
          <a:stretch/>
        </p:blipFill>
        <p:spPr>
          <a:xfrm>
            <a:off x="5537372" y="1857891"/>
            <a:ext cx="521275" cy="408773"/>
          </a:xfrm>
          <a:prstGeom prst="rect">
            <a:avLst/>
          </a:prstGeom>
          <a:noFill/>
          <a:ln>
            <a:noFill/>
          </a:ln>
          <a:effectLst>
            <a:outerShdw blurRad="50800" dist="38100" dir="2700000" algn="tl" rotWithShape="0">
              <a:srgbClr val="000000">
                <a:alpha val="40000"/>
              </a:srgbClr>
            </a:outerShdw>
          </a:effectLst>
        </p:spPr>
      </p:pic>
      <p:sp>
        <p:nvSpPr>
          <p:cNvPr id="99" name="Google Shape;99;p16"/>
          <p:cNvSpPr txBox="1"/>
          <p:nvPr/>
        </p:nvSpPr>
        <p:spPr>
          <a:xfrm>
            <a:off x="2859001" y="1860574"/>
            <a:ext cx="2355300" cy="300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a:solidFill>
                  <a:srgbClr val="274E13"/>
                </a:solidFill>
                <a:latin typeface="Arial"/>
                <a:ea typeface="Arial"/>
                <a:cs typeface="Arial"/>
                <a:sym typeface="Arial"/>
              </a:rPr>
              <a:t>10 J/m</a:t>
            </a:r>
            <a:r>
              <a:rPr lang="en" sz="1500" baseline="30000">
                <a:solidFill>
                  <a:srgbClr val="274E13"/>
                </a:solidFill>
                <a:latin typeface="Arial"/>
                <a:ea typeface="Arial"/>
                <a:cs typeface="Arial"/>
                <a:sym typeface="Arial"/>
              </a:rPr>
              <a:t>2</a:t>
            </a:r>
            <a:r>
              <a:rPr lang="en" sz="1500">
                <a:solidFill>
                  <a:srgbClr val="274E13"/>
                </a:solidFill>
                <a:latin typeface="Arial"/>
                <a:ea typeface="Arial"/>
                <a:cs typeface="Arial"/>
                <a:sym typeface="Arial"/>
              </a:rPr>
              <a:t> ≤ G</a:t>
            </a:r>
            <a:r>
              <a:rPr lang="en" sz="1500" baseline="-25000">
                <a:solidFill>
                  <a:srgbClr val="274E13"/>
                </a:solidFill>
                <a:latin typeface="Arial"/>
                <a:ea typeface="Arial"/>
                <a:cs typeface="Arial"/>
                <a:sym typeface="Arial"/>
              </a:rPr>
              <a:t>c </a:t>
            </a:r>
            <a:r>
              <a:rPr lang="en" sz="1500">
                <a:solidFill>
                  <a:srgbClr val="274E13"/>
                </a:solidFill>
                <a:latin typeface="Arial"/>
                <a:ea typeface="Arial"/>
                <a:cs typeface="Arial"/>
                <a:sym typeface="Arial"/>
              </a:rPr>
              <a:t>≤ 200 J/m</a:t>
            </a:r>
            <a:r>
              <a:rPr lang="en" sz="1500" baseline="30000">
                <a:solidFill>
                  <a:srgbClr val="274E13"/>
                </a:solidFill>
                <a:latin typeface="Arial"/>
                <a:ea typeface="Arial"/>
                <a:cs typeface="Arial"/>
                <a:sym typeface="Arial"/>
              </a:rPr>
              <a:t>2</a:t>
            </a:r>
            <a:endParaRPr sz="1100">
              <a:solidFill>
                <a:srgbClr val="274E13"/>
              </a:solidFill>
            </a:endParaRPr>
          </a:p>
        </p:txBody>
      </p:sp>
      <p:sp>
        <p:nvSpPr>
          <p:cNvPr id="100" name="Google Shape;100;p16"/>
          <p:cNvSpPr txBox="1"/>
          <p:nvPr/>
        </p:nvSpPr>
        <p:spPr>
          <a:xfrm>
            <a:off x="3554204" y="2763576"/>
            <a:ext cx="1117500" cy="300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a:solidFill>
                  <a:srgbClr val="BF9000"/>
                </a:solidFill>
                <a:latin typeface="Arial"/>
                <a:ea typeface="Arial"/>
                <a:cs typeface="Arial"/>
                <a:sym typeface="Arial"/>
              </a:rPr>
              <a:t>G</a:t>
            </a:r>
            <a:r>
              <a:rPr lang="en" sz="1500" baseline="-25000">
                <a:solidFill>
                  <a:srgbClr val="BF9000"/>
                </a:solidFill>
                <a:latin typeface="Arial"/>
                <a:ea typeface="Arial"/>
                <a:cs typeface="Arial"/>
                <a:sym typeface="Arial"/>
              </a:rPr>
              <a:t>c </a:t>
            </a:r>
            <a:r>
              <a:rPr lang="en" sz="1500">
                <a:solidFill>
                  <a:srgbClr val="BF9000"/>
                </a:solidFill>
                <a:latin typeface="Arial"/>
                <a:ea typeface="Arial"/>
                <a:cs typeface="Arial"/>
                <a:sym typeface="Arial"/>
              </a:rPr>
              <a:t>~ 5 J/m</a:t>
            </a:r>
            <a:r>
              <a:rPr lang="en" sz="1500" baseline="30000">
                <a:solidFill>
                  <a:srgbClr val="BF9000"/>
                </a:solidFill>
                <a:latin typeface="Arial"/>
                <a:ea typeface="Arial"/>
                <a:cs typeface="Arial"/>
                <a:sym typeface="Arial"/>
              </a:rPr>
              <a:t>2</a:t>
            </a:r>
            <a:endParaRPr sz="1100">
              <a:solidFill>
                <a:srgbClr val="BF9000"/>
              </a:solidFill>
            </a:endParaRPr>
          </a:p>
        </p:txBody>
      </p:sp>
      <p:sp>
        <p:nvSpPr>
          <p:cNvPr id="101" name="Google Shape;101;p16"/>
          <p:cNvSpPr txBox="1"/>
          <p:nvPr/>
        </p:nvSpPr>
        <p:spPr>
          <a:xfrm>
            <a:off x="4818045" y="4544115"/>
            <a:ext cx="18501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a:solidFill>
                  <a:srgbClr val="8C1D40"/>
                </a:solidFill>
                <a:latin typeface="Arial"/>
                <a:ea typeface="Arial"/>
                <a:cs typeface="Arial"/>
                <a:sym typeface="Arial"/>
              </a:rPr>
              <a:t>Perovskite</a:t>
            </a:r>
            <a:endParaRPr sz="1100">
              <a:solidFill>
                <a:srgbClr val="8C1D40"/>
              </a:solidFill>
            </a:endParaRPr>
          </a:p>
          <a:p>
            <a:pPr marL="0" marR="0" lvl="0" indent="0" algn="ctr" rtl="0">
              <a:spcBef>
                <a:spcPts val="0"/>
              </a:spcBef>
              <a:spcAft>
                <a:spcPts val="0"/>
              </a:spcAft>
              <a:buNone/>
            </a:pPr>
            <a:endParaRPr sz="1400">
              <a:solidFill>
                <a:srgbClr val="6C2F99"/>
              </a:solidFill>
              <a:latin typeface="Arial"/>
              <a:ea typeface="Arial"/>
              <a:cs typeface="Arial"/>
              <a:sym typeface="Arial"/>
            </a:endParaRPr>
          </a:p>
        </p:txBody>
      </p:sp>
      <p:sp>
        <p:nvSpPr>
          <p:cNvPr id="102" name="Google Shape;102;p16"/>
          <p:cNvSpPr txBox="1"/>
          <p:nvPr/>
        </p:nvSpPr>
        <p:spPr>
          <a:xfrm>
            <a:off x="3333146" y="3950820"/>
            <a:ext cx="1288500" cy="300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a:solidFill>
                  <a:srgbClr val="F13E41"/>
                </a:solidFill>
                <a:latin typeface="Arial"/>
                <a:ea typeface="Arial"/>
                <a:cs typeface="Arial"/>
                <a:sym typeface="Arial"/>
              </a:rPr>
              <a:t>G</a:t>
            </a:r>
            <a:r>
              <a:rPr lang="en" sz="1500" baseline="-25000">
                <a:solidFill>
                  <a:srgbClr val="F13E41"/>
                </a:solidFill>
                <a:latin typeface="Arial"/>
                <a:ea typeface="Arial"/>
                <a:cs typeface="Arial"/>
                <a:sym typeface="Arial"/>
              </a:rPr>
              <a:t>c </a:t>
            </a:r>
            <a:r>
              <a:rPr lang="en" sz="1500">
                <a:solidFill>
                  <a:srgbClr val="F13E41"/>
                </a:solidFill>
                <a:latin typeface="Arial"/>
                <a:ea typeface="Arial"/>
                <a:cs typeface="Arial"/>
                <a:sym typeface="Arial"/>
              </a:rPr>
              <a:t>≤ 1.5 J/m</a:t>
            </a:r>
            <a:r>
              <a:rPr lang="en" sz="1500" baseline="30000">
                <a:solidFill>
                  <a:srgbClr val="F13E41"/>
                </a:solidFill>
                <a:latin typeface="Arial"/>
                <a:ea typeface="Arial"/>
                <a:cs typeface="Arial"/>
                <a:sym typeface="Arial"/>
              </a:rPr>
              <a:t>2</a:t>
            </a:r>
            <a:endParaRPr sz="1100">
              <a:solidFill>
                <a:srgbClr val="F13E41"/>
              </a:solidFill>
            </a:endParaRPr>
          </a:p>
        </p:txBody>
      </p:sp>
      <p:sp>
        <p:nvSpPr>
          <p:cNvPr id="103" name="Google Shape;103;p16"/>
          <p:cNvSpPr txBox="1"/>
          <p:nvPr/>
        </p:nvSpPr>
        <p:spPr>
          <a:xfrm>
            <a:off x="7403750" y="3641600"/>
            <a:ext cx="1521300" cy="10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Susceptible to mechanical failure (very fragile!)</a:t>
            </a:r>
            <a:endParaRPr/>
          </a:p>
        </p:txBody>
      </p:sp>
      <p:sp>
        <p:nvSpPr>
          <p:cNvPr id="104" name="Google Shape;104;p16"/>
          <p:cNvSpPr/>
          <p:nvPr/>
        </p:nvSpPr>
        <p:spPr>
          <a:xfrm>
            <a:off x="6851450" y="1070650"/>
            <a:ext cx="521400" cy="3677700"/>
          </a:xfrm>
          <a:prstGeom prst="downArrow">
            <a:avLst>
              <a:gd name="adj1" fmla="val 50000"/>
              <a:gd name="adj2" fmla="val 50000"/>
            </a:avLst>
          </a:prstGeom>
          <a:gradFill>
            <a:gsLst>
              <a:gs pos="0">
                <a:srgbClr val="6AA84F"/>
              </a:gs>
              <a:gs pos="50000">
                <a:srgbClr val="F1C232"/>
              </a:gs>
              <a:gs pos="100000">
                <a:srgbClr val="CC0000"/>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p16"/>
          <p:cNvSpPr txBox="1"/>
          <p:nvPr/>
        </p:nvSpPr>
        <p:spPr>
          <a:xfrm>
            <a:off x="7423650" y="1023800"/>
            <a:ext cx="1521300" cy="10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Mechanically Durable to environmental conditions</a:t>
            </a:r>
            <a:endParaRPr/>
          </a:p>
        </p:txBody>
      </p:sp>
      <p:sp>
        <p:nvSpPr>
          <p:cNvPr id="106" name="Google Shape;106;p16"/>
          <p:cNvSpPr txBox="1"/>
          <p:nvPr/>
        </p:nvSpPr>
        <p:spPr>
          <a:xfrm>
            <a:off x="7403750" y="2695600"/>
            <a:ext cx="1617300" cy="5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Manufacturability Threshold </a:t>
            </a:r>
            <a:endParaRPr/>
          </a:p>
        </p:txBody>
      </p:sp>
      <p:sp>
        <p:nvSpPr>
          <p:cNvPr id="107" name="Google Shape;107;p16"/>
          <p:cNvSpPr txBox="1"/>
          <p:nvPr/>
        </p:nvSpPr>
        <p:spPr>
          <a:xfrm>
            <a:off x="5559770" y="1253384"/>
            <a:ext cx="6171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a:solidFill>
                  <a:srgbClr val="38761D"/>
                </a:solidFill>
                <a:latin typeface="Arial"/>
                <a:ea typeface="Arial"/>
                <a:cs typeface="Arial"/>
                <a:sym typeface="Arial"/>
              </a:rPr>
              <a:t>c-Si</a:t>
            </a:r>
            <a:endParaRPr sz="1100">
              <a:solidFill>
                <a:srgbClr val="38761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p:nvPr/>
        </p:nvSpPr>
        <p:spPr>
          <a:xfrm>
            <a:off x="238975" y="3169700"/>
            <a:ext cx="2743200" cy="1828800"/>
          </a:xfrm>
          <a:prstGeom prst="rect">
            <a:avLst/>
          </a:prstGeom>
          <a:solidFill>
            <a:srgbClr val="7F7F7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
        <p:nvSpPr>
          <p:cNvPr id="113" name="Google Shape;113;p17"/>
          <p:cNvSpPr/>
          <p:nvPr/>
        </p:nvSpPr>
        <p:spPr>
          <a:xfrm>
            <a:off x="0" y="0"/>
            <a:ext cx="9154500" cy="5001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7"/>
          <p:cNvSpPr txBox="1">
            <a:spLocks noGrp="1"/>
          </p:cNvSpPr>
          <p:nvPr>
            <p:ph type="title"/>
          </p:nvPr>
        </p:nvSpPr>
        <p:spPr>
          <a:xfrm>
            <a:off x="311700" y="-36000"/>
            <a:ext cx="8520600" cy="47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500" b="1">
                <a:solidFill>
                  <a:schemeClr val="lt1"/>
                </a:solidFill>
                <a:latin typeface="Roboto"/>
                <a:ea typeface="Roboto"/>
                <a:cs typeface="Roboto"/>
                <a:sym typeface="Roboto"/>
              </a:rPr>
              <a:t>Research Objective</a:t>
            </a:r>
            <a:endParaRPr sz="2500" b="1">
              <a:solidFill>
                <a:schemeClr val="lt1"/>
              </a:solidFill>
              <a:latin typeface="Roboto"/>
              <a:ea typeface="Roboto"/>
              <a:cs typeface="Roboto"/>
              <a:sym typeface="Roboto"/>
            </a:endParaRPr>
          </a:p>
        </p:txBody>
      </p:sp>
      <p:sp>
        <p:nvSpPr>
          <p:cNvPr id="115" name="Google Shape;115;p17"/>
          <p:cNvSpPr txBox="1">
            <a:spLocks noGrp="1"/>
          </p:cNvSpPr>
          <p:nvPr>
            <p:ph type="sldNum" idx="12"/>
          </p:nvPr>
        </p:nvSpPr>
        <p:spPr>
          <a:xfrm>
            <a:off x="8472458" y="48156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4</a:t>
            </a:fld>
            <a:endParaRPr/>
          </a:p>
        </p:txBody>
      </p:sp>
      <p:pic>
        <p:nvPicPr>
          <p:cNvPr id="116" name="Google Shape;116;p17"/>
          <p:cNvPicPr preferRelativeResize="0"/>
          <p:nvPr/>
        </p:nvPicPr>
        <p:blipFill rotWithShape="1">
          <a:blip r:embed="rId3">
            <a:alphaModFix/>
          </a:blip>
          <a:srcRect r="49680"/>
          <a:stretch/>
        </p:blipFill>
        <p:spPr>
          <a:xfrm>
            <a:off x="304800" y="576300"/>
            <a:ext cx="2422050" cy="2161342"/>
          </a:xfrm>
          <a:prstGeom prst="rect">
            <a:avLst/>
          </a:prstGeom>
          <a:noFill/>
          <a:ln>
            <a:noFill/>
          </a:ln>
        </p:spPr>
      </p:pic>
      <p:grpSp>
        <p:nvGrpSpPr>
          <p:cNvPr id="117" name="Google Shape;117;p17"/>
          <p:cNvGrpSpPr/>
          <p:nvPr/>
        </p:nvGrpSpPr>
        <p:grpSpPr>
          <a:xfrm>
            <a:off x="311700" y="3817613"/>
            <a:ext cx="374100" cy="393600"/>
            <a:chOff x="311700" y="3933875"/>
            <a:chExt cx="374100" cy="393600"/>
          </a:xfrm>
        </p:grpSpPr>
        <p:sp>
          <p:nvSpPr>
            <p:cNvPr id="118" name="Google Shape;118;p17"/>
            <p:cNvSpPr/>
            <p:nvPr/>
          </p:nvSpPr>
          <p:spPr>
            <a:xfrm>
              <a:off x="311700" y="3933875"/>
              <a:ext cx="374100" cy="393600"/>
            </a:xfrm>
            <a:prstGeom prst="ellipse">
              <a:avLst/>
            </a:prstGeom>
            <a:solidFill>
              <a:srgbClr val="F4FC3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17"/>
            <p:cNvSpPr txBox="1"/>
            <p:nvPr/>
          </p:nvSpPr>
          <p:spPr>
            <a:xfrm>
              <a:off x="349800" y="3933875"/>
              <a:ext cx="263100" cy="3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a:t>
              </a:r>
              <a:endParaRPr/>
            </a:p>
          </p:txBody>
        </p:sp>
      </p:grpSp>
      <p:grpSp>
        <p:nvGrpSpPr>
          <p:cNvPr id="120" name="Google Shape;120;p17"/>
          <p:cNvGrpSpPr/>
          <p:nvPr/>
        </p:nvGrpSpPr>
        <p:grpSpPr>
          <a:xfrm>
            <a:off x="311700" y="3244150"/>
            <a:ext cx="374100" cy="393600"/>
            <a:chOff x="311700" y="3320350"/>
            <a:chExt cx="374100" cy="393600"/>
          </a:xfrm>
        </p:grpSpPr>
        <p:sp>
          <p:nvSpPr>
            <p:cNvPr id="121" name="Google Shape;121;p17"/>
            <p:cNvSpPr/>
            <p:nvPr/>
          </p:nvSpPr>
          <p:spPr>
            <a:xfrm>
              <a:off x="311700" y="3320350"/>
              <a:ext cx="374100" cy="393600"/>
            </a:xfrm>
            <a:prstGeom prst="ellipse">
              <a:avLst/>
            </a:prstGeom>
            <a:solidFill>
              <a:srgbClr val="F13E4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p17"/>
            <p:cNvSpPr txBox="1"/>
            <p:nvPr/>
          </p:nvSpPr>
          <p:spPr>
            <a:xfrm>
              <a:off x="349800" y="3320350"/>
              <a:ext cx="263100" cy="3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a:t>
              </a:r>
              <a:endParaRPr/>
            </a:p>
          </p:txBody>
        </p:sp>
      </p:grpSp>
      <p:sp>
        <p:nvSpPr>
          <p:cNvPr id="123" name="Google Shape;123;p17"/>
          <p:cNvSpPr/>
          <p:nvPr/>
        </p:nvSpPr>
        <p:spPr>
          <a:xfrm>
            <a:off x="311700" y="4391075"/>
            <a:ext cx="374100" cy="393600"/>
          </a:xfrm>
          <a:prstGeom prst="ellipse">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4" name="Google Shape;124;p17"/>
          <p:cNvSpPr txBox="1"/>
          <p:nvPr/>
        </p:nvSpPr>
        <p:spPr>
          <a:xfrm>
            <a:off x="349800" y="4391075"/>
            <a:ext cx="263100" cy="3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X</a:t>
            </a:r>
            <a:endParaRPr/>
          </a:p>
        </p:txBody>
      </p:sp>
      <p:sp>
        <p:nvSpPr>
          <p:cNvPr id="125" name="Google Shape;125;p17"/>
          <p:cNvSpPr txBox="1"/>
          <p:nvPr/>
        </p:nvSpPr>
        <p:spPr>
          <a:xfrm>
            <a:off x="838050" y="3176625"/>
            <a:ext cx="2116500" cy="5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t>CH</a:t>
            </a:r>
            <a:r>
              <a:rPr lang="en" sz="1300" b="1" baseline="-25000"/>
              <a:t>3</a:t>
            </a:r>
            <a:r>
              <a:rPr lang="en" sz="1300" b="1"/>
              <a:t>NH</a:t>
            </a:r>
            <a:r>
              <a:rPr lang="en" sz="1300" b="1" baseline="-25000"/>
              <a:t>3</a:t>
            </a:r>
            <a:r>
              <a:rPr lang="en" sz="1300" b="1" baseline="30000"/>
              <a:t>+</a:t>
            </a:r>
            <a:endParaRPr sz="1300" b="1"/>
          </a:p>
          <a:p>
            <a:pPr marL="0" lvl="0" indent="0" algn="l" rtl="0">
              <a:spcBef>
                <a:spcPts val="0"/>
              </a:spcBef>
              <a:spcAft>
                <a:spcPts val="0"/>
              </a:spcAft>
              <a:buNone/>
            </a:pPr>
            <a:r>
              <a:rPr lang="en" sz="1300"/>
              <a:t>Methylammonium</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
        <p:nvSpPr>
          <p:cNvPr id="126" name="Google Shape;126;p17"/>
          <p:cNvSpPr txBox="1"/>
          <p:nvPr/>
        </p:nvSpPr>
        <p:spPr>
          <a:xfrm>
            <a:off x="838050" y="3752925"/>
            <a:ext cx="1906800" cy="6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Pb</a:t>
            </a:r>
            <a:r>
              <a:rPr lang="en" b="1" baseline="30000"/>
              <a:t>+2</a:t>
            </a:r>
            <a:endParaRPr b="1"/>
          </a:p>
          <a:p>
            <a:pPr marL="0" lvl="0" indent="0" algn="l" rtl="0">
              <a:spcBef>
                <a:spcPts val="0"/>
              </a:spcBef>
              <a:spcAft>
                <a:spcPts val="0"/>
              </a:spcAft>
              <a:buNone/>
            </a:pPr>
            <a:r>
              <a:rPr lang="en"/>
              <a:t>Lead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7" name="Google Shape;127;p17"/>
          <p:cNvSpPr txBox="1"/>
          <p:nvPr/>
        </p:nvSpPr>
        <p:spPr>
          <a:xfrm>
            <a:off x="838050" y="4324425"/>
            <a:ext cx="1906800" cy="6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I</a:t>
            </a:r>
            <a:r>
              <a:rPr lang="en" b="1" baseline="30000"/>
              <a:t>-</a:t>
            </a:r>
            <a:endParaRPr b="1" baseline="30000"/>
          </a:p>
          <a:p>
            <a:pPr marL="0" lvl="0" indent="0" algn="l" rtl="0">
              <a:spcBef>
                <a:spcPts val="0"/>
              </a:spcBef>
              <a:spcAft>
                <a:spcPts val="0"/>
              </a:spcAft>
              <a:buNone/>
            </a:pPr>
            <a:r>
              <a:rPr lang="en"/>
              <a:t>Iodine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8" name="Google Shape;128;p17"/>
          <p:cNvSpPr/>
          <p:nvPr/>
        </p:nvSpPr>
        <p:spPr>
          <a:xfrm>
            <a:off x="2819400" y="1495463"/>
            <a:ext cx="695400" cy="6858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 name="Google Shape;129;p17"/>
          <p:cNvSpPr/>
          <p:nvPr/>
        </p:nvSpPr>
        <p:spPr>
          <a:xfrm>
            <a:off x="5977025" y="1627350"/>
            <a:ext cx="914400" cy="5001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0" name="Google Shape;130;p17"/>
          <p:cNvPicPr preferRelativeResize="0"/>
          <p:nvPr/>
        </p:nvPicPr>
        <p:blipFill>
          <a:blip r:embed="rId4">
            <a:alphaModFix/>
          </a:blip>
          <a:stretch>
            <a:fillRect/>
          </a:stretch>
        </p:blipFill>
        <p:spPr>
          <a:xfrm rot="342836">
            <a:off x="6563024" y="290025"/>
            <a:ext cx="2116501" cy="3174752"/>
          </a:xfrm>
          <a:prstGeom prst="rect">
            <a:avLst/>
          </a:prstGeom>
          <a:noFill/>
          <a:ln>
            <a:noFill/>
          </a:ln>
        </p:spPr>
      </p:pic>
      <p:sp>
        <p:nvSpPr>
          <p:cNvPr id="131" name="Google Shape;131;p17"/>
          <p:cNvSpPr txBox="1"/>
          <p:nvPr/>
        </p:nvSpPr>
        <p:spPr>
          <a:xfrm>
            <a:off x="3644350" y="2551275"/>
            <a:ext cx="2421900" cy="33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Cornstarch (5, 10, and 20% Weight Concentrations)</a:t>
            </a:r>
            <a:endParaRPr/>
          </a:p>
        </p:txBody>
      </p:sp>
      <p:sp>
        <p:nvSpPr>
          <p:cNvPr id="132" name="Google Shape;132;p17"/>
          <p:cNvSpPr/>
          <p:nvPr/>
        </p:nvSpPr>
        <p:spPr>
          <a:xfrm rot="885266">
            <a:off x="8148974" y="1446375"/>
            <a:ext cx="773694" cy="121915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a:t>
            </a:r>
          </a:p>
        </p:txBody>
      </p:sp>
      <p:sp>
        <p:nvSpPr>
          <p:cNvPr id="133" name="Google Shape;133;p17"/>
          <p:cNvSpPr txBox="1"/>
          <p:nvPr/>
        </p:nvSpPr>
        <p:spPr>
          <a:xfrm>
            <a:off x="3689075" y="3480200"/>
            <a:ext cx="5076900" cy="1091700"/>
          </a:xfrm>
          <a:prstGeom prst="rect">
            <a:avLst/>
          </a:prstGeom>
          <a:noFill/>
          <a:ln w="38100" cap="flat" cmpd="sng">
            <a:solidFill>
              <a:srgbClr val="F13E4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t>Does adding Cornstarch to the Perovskite formula strengthen its fracture energy (Gc)? </a:t>
            </a:r>
            <a:endParaRPr sz="2000" b="1"/>
          </a:p>
        </p:txBody>
      </p:sp>
      <p:sp>
        <p:nvSpPr>
          <p:cNvPr id="134" name="Google Shape;134;p17"/>
          <p:cNvSpPr txBox="1"/>
          <p:nvPr/>
        </p:nvSpPr>
        <p:spPr>
          <a:xfrm>
            <a:off x="657175" y="2737650"/>
            <a:ext cx="1906800" cy="33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Perovskite</a:t>
            </a:r>
            <a:endParaRPr/>
          </a:p>
        </p:txBody>
      </p:sp>
      <p:pic>
        <p:nvPicPr>
          <p:cNvPr id="135" name="Google Shape;135;p17"/>
          <p:cNvPicPr preferRelativeResize="0"/>
          <p:nvPr/>
        </p:nvPicPr>
        <p:blipFill>
          <a:blip r:embed="rId5">
            <a:alphaModFix/>
          </a:blip>
          <a:stretch>
            <a:fillRect/>
          </a:stretch>
        </p:blipFill>
        <p:spPr>
          <a:xfrm>
            <a:off x="3683550" y="974025"/>
            <a:ext cx="2278026" cy="15183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p:nvPr/>
        </p:nvSpPr>
        <p:spPr>
          <a:xfrm>
            <a:off x="0" y="0"/>
            <a:ext cx="9154500" cy="9579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8"/>
          <p:cNvSpPr txBox="1">
            <a:spLocks noGrp="1"/>
          </p:cNvSpPr>
          <p:nvPr>
            <p:ph type="title"/>
          </p:nvPr>
        </p:nvSpPr>
        <p:spPr>
          <a:xfrm>
            <a:off x="311700" y="1926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a:solidFill>
                  <a:schemeClr val="lt1"/>
                </a:solidFill>
                <a:latin typeface="Roboto"/>
                <a:ea typeface="Roboto"/>
                <a:cs typeface="Roboto"/>
                <a:sym typeface="Roboto"/>
              </a:rPr>
              <a:t>Double Cantilever Beam Methodology</a:t>
            </a:r>
            <a:endParaRPr sz="3200" b="1">
              <a:solidFill>
                <a:schemeClr val="lt1"/>
              </a:solidFill>
              <a:latin typeface="Roboto"/>
              <a:ea typeface="Roboto"/>
              <a:cs typeface="Roboto"/>
              <a:sym typeface="Roboto"/>
            </a:endParaRPr>
          </a:p>
        </p:txBody>
      </p:sp>
      <p:sp>
        <p:nvSpPr>
          <p:cNvPr id="142" name="Google Shape;14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5</a:t>
            </a:fld>
            <a:endParaRPr/>
          </a:p>
        </p:txBody>
      </p:sp>
      <p:pic>
        <p:nvPicPr>
          <p:cNvPr id="143" name="Google Shape;143;p18"/>
          <p:cNvPicPr preferRelativeResize="0"/>
          <p:nvPr/>
        </p:nvPicPr>
        <p:blipFill>
          <a:blip r:embed="rId3">
            <a:alphaModFix/>
          </a:blip>
          <a:stretch>
            <a:fillRect/>
          </a:stretch>
        </p:blipFill>
        <p:spPr>
          <a:xfrm>
            <a:off x="6807750" y="1129350"/>
            <a:ext cx="1801620" cy="3880801"/>
          </a:xfrm>
          <a:prstGeom prst="rect">
            <a:avLst/>
          </a:prstGeom>
          <a:noFill/>
          <a:ln>
            <a:noFill/>
          </a:ln>
        </p:spPr>
      </p:pic>
      <p:pic>
        <p:nvPicPr>
          <p:cNvPr id="144" name="Google Shape;144;p18"/>
          <p:cNvPicPr preferRelativeResize="0"/>
          <p:nvPr/>
        </p:nvPicPr>
        <p:blipFill>
          <a:blip r:embed="rId4">
            <a:alphaModFix/>
          </a:blip>
          <a:stretch>
            <a:fillRect/>
          </a:stretch>
        </p:blipFill>
        <p:spPr>
          <a:xfrm>
            <a:off x="152400" y="1054950"/>
            <a:ext cx="6178149" cy="3936150"/>
          </a:xfrm>
          <a:prstGeom prst="rect">
            <a:avLst/>
          </a:prstGeom>
          <a:noFill/>
          <a:ln>
            <a:noFill/>
          </a:ln>
        </p:spPr>
      </p:pic>
      <p:sp>
        <p:nvSpPr>
          <p:cNvPr id="145" name="Google Shape;145;p18"/>
          <p:cNvSpPr txBox="1"/>
          <p:nvPr/>
        </p:nvSpPr>
        <p:spPr>
          <a:xfrm>
            <a:off x="6211500" y="2644475"/>
            <a:ext cx="1047900" cy="3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t>Tensile Load</a:t>
            </a:r>
            <a:endParaRPr sz="1800"/>
          </a:p>
        </p:txBody>
      </p:sp>
      <p:cxnSp>
        <p:nvCxnSpPr>
          <p:cNvPr id="146" name="Google Shape;146;p18"/>
          <p:cNvCxnSpPr>
            <a:stCxn id="145" idx="0"/>
          </p:cNvCxnSpPr>
          <p:nvPr/>
        </p:nvCxnSpPr>
        <p:spPr>
          <a:xfrm rot="10800000">
            <a:off x="6669450" y="2365775"/>
            <a:ext cx="66000" cy="278700"/>
          </a:xfrm>
          <a:prstGeom prst="straightConnector1">
            <a:avLst/>
          </a:prstGeom>
          <a:noFill/>
          <a:ln w="9525" cap="flat" cmpd="sng">
            <a:solidFill>
              <a:schemeClr val="dk2"/>
            </a:solidFill>
            <a:prstDash val="solid"/>
            <a:round/>
            <a:headEnd type="none" w="med" len="med"/>
            <a:tailEnd type="triangle" w="med" len="med"/>
          </a:ln>
        </p:spPr>
      </p:cxnSp>
      <p:cxnSp>
        <p:nvCxnSpPr>
          <p:cNvPr id="147" name="Google Shape;147;p18"/>
          <p:cNvCxnSpPr>
            <a:stCxn id="145" idx="0"/>
          </p:cNvCxnSpPr>
          <p:nvPr/>
        </p:nvCxnSpPr>
        <p:spPr>
          <a:xfrm rot="10800000" flipH="1">
            <a:off x="6735450" y="2348675"/>
            <a:ext cx="2010000" cy="295800"/>
          </a:xfrm>
          <a:prstGeom prst="straightConnector1">
            <a:avLst/>
          </a:prstGeom>
          <a:noFill/>
          <a:ln w="9525" cap="flat" cmpd="sng">
            <a:solidFill>
              <a:schemeClr val="dk2"/>
            </a:solidFill>
            <a:prstDash val="solid"/>
            <a:round/>
            <a:headEnd type="none" w="med" len="med"/>
            <a:tailEnd type="triangle" w="med" len="med"/>
          </a:ln>
        </p:spPr>
      </p:cxnSp>
      <p:pic>
        <p:nvPicPr>
          <p:cNvPr id="148" name="Google Shape;148;p18"/>
          <p:cNvPicPr preferRelativeResize="0"/>
          <p:nvPr/>
        </p:nvPicPr>
        <p:blipFill rotWithShape="1">
          <a:blip r:embed="rId5">
            <a:alphaModFix/>
          </a:blip>
          <a:srcRect l="17514" t="10112" r="11463"/>
          <a:stretch/>
        </p:blipFill>
        <p:spPr>
          <a:xfrm>
            <a:off x="3008875" y="1624225"/>
            <a:ext cx="2576001" cy="2797600"/>
          </a:xfrm>
          <a:prstGeom prst="rect">
            <a:avLst/>
          </a:prstGeom>
          <a:noFill/>
          <a:ln>
            <a:noFill/>
          </a:ln>
        </p:spPr>
      </p:pic>
      <p:sp>
        <p:nvSpPr>
          <p:cNvPr id="149" name="Google Shape;149;p18"/>
          <p:cNvSpPr/>
          <p:nvPr/>
        </p:nvSpPr>
        <p:spPr>
          <a:xfrm>
            <a:off x="3881675" y="2018200"/>
            <a:ext cx="736200" cy="24036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 name="Google Shape;150;p18"/>
          <p:cNvSpPr/>
          <p:nvPr/>
        </p:nvSpPr>
        <p:spPr>
          <a:xfrm>
            <a:off x="4618875" y="2416475"/>
            <a:ext cx="736200" cy="228000"/>
          </a:xfrm>
          <a:prstGeom prst="rightArrow">
            <a:avLst>
              <a:gd name="adj1" fmla="val 50000"/>
              <a:gd name="adj2" fmla="val 50000"/>
            </a:avLst>
          </a:prstGeom>
          <a:solidFill>
            <a:srgbClr val="FFFF00"/>
          </a:solidFill>
          <a:ln w="9525" cap="flat" cmpd="sng">
            <a:solidFill>
              <a:srgbClr val="F4FC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1" name="Google Shape;151;p18"/>
          <p:cNvSpPr/>
          <p:nvPr/>
        </p:nvSpPr>
        <p:spPr>
          <a:xfrm rot="10800000">
            <a:off x="3145475" y="2416475"/>
            <a:ext cx="736200" cy="228000"/>
          </a:xfrm>
          <a:prstGeom prst="rightArrow">
            <a:avLst>
              <a:gd name="adj1" fmla="val 50000"/>
              <a:gd name="adj2" fmla="val 50000"/>
            </a:avLst>
          </a:prstGeom>
          <a:solidFill>
            <a:srgbClr val="FFFF00"/>
          </a:solidFill>
          <a:ln w="9525" cap="flat" cmpd="sng">
            <a:solidFill>
              <a:srgbClr val="F4FC3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52" name="Google Shape;152;p18"/>
          <p:cNvCxnSpPr/>
          <p:nvPr/>
        </p:nvCxnSpPr>
        <p:spPr>
          <a:xfrm rot="10800000" flipH="1">
            <a:off x="6306500" y="2187750"/>
            <a:ext cx="449100" cy="8400"/>
          </a:xfrm>
          <a:prstGeom prst="straightConnector1">
            <a:avLst/>
          </a:prstGeom>
          <a:noFill/>
          <a:ln w="28575" cap="flat" cmpd="sng">
            <a:solidFill>
              <a:schemeClr val="dk2"/>
            </a:solidFill>
            <a:prstDash val="solid"/>
            <a:round/>
            <a:headEnd type="stealth" w="med" len="med"/>
            <a:tailEnd type="none" w="med" len="med"/>
          </a:ln>
        </p:spPr>
      </p:cxnSp>
      <p:cxnSp>
        <p:nvCxnSpPr>
          <p:cNvPr id="153" name="Google Shape;153;p18"/>
          <p:cNvCxnSpPr/>
          <p:nvPr/>
        </p:nvCxnSpPr>
        <p:spPr>
          <a:xfrm rot="10800000" flipH="1">
            <a:off x="8685575" y="2187750"/>
            <a:ext cx="449100" cy="8400"/>
          </a:xfrm>
          <a:prstGeom prst="straightConnector1">
            <a:avLst/>
          </a:prstGeom>
          <a:noFill/>
          <a:ln w="28575" cap="flat" cmpd="sng">
            <a:solidFill>
              <a:schemeClr val="dk2"/>
            </a:solidFill>
            <a:prstDash val="solid"/>
            <a:round/>
            <a:headEnd type="none" w="med" len="med"/>
            <a:tailEnd type="stealth"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p:nvPr/>
        </p:nvSpPr>
        <p:spPr>
          <a:xfrm>
            <a:off x="0" y="0"/>
            <a:ext cx="9154500" cy="9579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9"/>
          <p:cNvSpPr txBox="1">
            <a:spLocks noGrp="1"/>
          </p:cNvSpPr>
          <p:nvPr>
            <p:ph type="title"/>
          </p:nvPr>
        </p:nvSpPr>
        <p:spPr>
          <a:xfrm>
            <a:off x="311700" y="1926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a:solidFill>
                  <a:schemeClr val="lt1"/>
                </a:solidFill>
                <a:latin typeface="Roboto"/>
                <a:ea typeface="Roboto"/>
                <a:cs typeface="Roboto"/>
                <a:sym typeface="Roboto"/>
              </a:rPr>
              <a:t>Test Results</a:t>
            </a:r>
            <a:endParaRPr sz="3200" b="1">
              <a:solidFill>
                <a:schemeClr val="lt1"/>
              </a:solidFill>
              <a:latin typeface="Roboto"/>
              <a:ea typeface="Roboto"/>
              <a:cs typeface="Roboto"/>
              <a:sym typeface="Roboto"/>
            </a:endParaRPr>
          </a:p>
        </p:txBody>
      </p:sp>
      <p:sp>
        <p:nvSpPr>
          <p:cNvPr id="160" name="Google Shape;160;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6</a:t>
            </a:fld>
            <a:endParaRPr/>
          </a:p>
        </p:txBody>
      </p:sp>
      <p:pic>
        <p:nvPicPr>
          <p:cNvPr id="161" name="Google Shape;161;p19"/>
          <p:cNvPicPr preferRelativeResize="0"/>
          <p:nvPr/>
        </p:nvPicPr>
        <p:blipFill rotWithShape="1">
          <a:blip r:embed="rId3">
            <a:alphaModFix/>
          </a:blip>
          <a:srcRect l="12452" t="31840" r="25933" b="9983"/>
          <a:stretch/>
        </p:blipFill>
        <p:spPr>
          <a:xfrm>
            <a:off x="362250" y="1634325"/>
            <a:ext cx="2401200" cy="3022800"/>
          </a:xfrm>
          <a:prstGeom prst="rect">
            <a:avLst/>
          </a:prstGeom>
          <a:noFill/>
          <a:ln>
            <a:noFill/>
          </a:ln>
        </p:spPr>
      </p:pic>
      <p:pic>
        <p:nvPicPr>
          <p:cNvPr id="162" name="Google Shape;162;p19"/>
          <p:cNvPicPr preferRelativeResize="0"/>
          <p:nvPr/>
        </p:nvPicPr>
        <p:blipFill rotWithShape="1">
          <a:blip r:embed="rId4">
            <a:alphaModFix/>
          </a:blip>
          <a:srcRect r="2619"/>
          <a:stretch/>
        </p:blipFill>
        <p:spPr>
          <a:xfrm>
            <a:off x="4355925" y="1471575"/>
            <a:ext cx="4476375" cy="3577474"/>
          </a:xfrm>
          <a:prstGeom prst="rect">
            <a:avLst/>
          </a:prstGeom>
          <a:noFill/>
          <a:ln>
            <a:noFill/>
          </a:ln>
        </p:spPr>
      </p:pic>
      <p:sp>
        <p:nvSpPr>
          <p:cNvPr id="163" name="Google Shape;163;p19"/>
          <p:cNvSpPr/>
          <p:nvPr/>
        </p:nvSpPr>
        <p:spPr>
          <a:xfrm>
            <a:off x="2980475" y="2694975"/>
            <a:ext cx="1070700" cy="572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19"/>
          <p:cNvSpPr txBox="1"/>
          <p:nvPr/>
        </p:nvSpPr>
        <p:spPr>
          <a:xfrm>
            <a:off x="535325" y="1142025"/>
            <a:ext cx="15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10% Corn Starch</a:t>
            </a:r>
            <a:endParaRPr/>
          </a:p>
        </p:txBody>
      </p:sp>
      <p:sp>
        <p:nvSpPr>
          <p:cNvPr id="165" name="Google Shape;165;p19"/>
          <p:cNvSpPr/>
          <p:nvPr/>
        </p:nvSpPr>
        <p:spPr>
          <a:xfrm>
            <a:off x="5587650" y="2102125"/>
            <a:ext cx="33600" cy="46500"/>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6" name="Google Shape;166;p19"/>
          <p:cNvSpPr/>
          <p:nvPr/>
        </p:nvSpPr>
        <p:spPr>
          <a:xfrm>
            <a:off x="5740050" y="2995100"/>
            <a:ext cx="33600" cy="46500"/>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7" name="Google Shape;167;p19"/>
          <p:cNvSpPr/>
          <p:nvPr/>
        </p:nvSpPr>
        <p:spPr>
          <a:xfrm>
            <a:off x="5906750" y="3122475"/>
            <a:ext cx="33600" cy="46500"/>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 name="Google Shape;168;p19"/>
          <p:cNvSpPr/>
          <p:nvPr/>
        </p:nvSpPr>
        <p:spPr>
          <a:xfrm>
            <a:off x="5999600" y="3221175"/>
            <a:ext cx="33600" cy="46500"/>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9" name="Google Shape;169;p19"/>
          <p:cNvSpPr/>
          <p:nvPr/>
        </p:nvSpPr>
        <p:spPr>
          <a:xfrm>
            <a:off x="6094850" y="3333075"/>
            <a:ext cx="33600" cy="46500"/>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19"/>
          <p:cNvSpPr/>
          <p:nvPr/>
        </p:nvSpPr>
        <p:spPr>
          <a:xfrm>
            <a:off x="6230575" y="3397375"/>
            <a:ext cx="33600" cy="46500"/>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1" name="Google Shape;171;p19"/>
          <p:cNvSpPr/>
          <p:nvPr/>
        </p:nvSpPr>
        <p:spPr>
          <a:xfrm>
            <a:off x="6413950" y="3485475"/>
            <a:ext cx="33600" cy="46500"/>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p19"/>
          <p:cNvSpPr/>
          <p:nvPr/>
        </p:nvSpPr>
        <p:spPr>
          <a:xfrm>
            <a:off x="6523500" y="3556900"/>
            <a:ext cx="33600" cy="46500"/>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19"/>
          <p:cNvSpPr/>
          <p:nvPr/>
        </p:nvSpPr>
        <p:spPr>
          <a:xfrm>
            <a:off x="6713725" y="3625950"/>
            <a:ext cx="33600" cy="46500"/>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19"/>
          <p:cNvSpPr/>
          <p:nvPr/>
        </p:nvSpPr>
        <p:spPr>
          <a:xfrm>
            <a:off x="6851825" y="3692625"/>
            <a:ext cx="33600" cy="46500"/>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19"/>
          <p:cNvSpPr/>
          <p:nvPr/>
        </p:nvSpPr>
        <p:spPr>
          <a:xfrm>
            <a:off x="7154250" y="3833125"/>
            <a:ext cx="33600" cy="46500"/>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p19"/>
          <p:cNvSpPr/>
          <p:nvPr/>
        </p:nvSpPr>
        <p:spPr>
          <a:xfrm>
            <a:off x="7733475" y="4025050"/>
            <a:ext cx="33600" cy="46500"/>
          </a:xfrm>
          <a:prstGeom prst="ellips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77" name="Google Shape;177;p19"/>
          <p:cNvCxnSpPr>
            <a:endCxn id="167" idx="2"/>
          </p:cNvCxnSpPr>
          <p:nvPr/>
        </p:nvCxnSpPr>
        <p:spPr>
          <a:xfrm rot="10800000" flipH="1">
            <a:off x="2382950" y="3145725"/>
            <a:ext cx="3523800" cy="792300"/>
          </a:xfrm>
          <a:prstGeom prst="straightConnector1">
            <a:avLst/>
          </a:prstGeom>
          <a:noFill/>
          <a:ln w="28575" cap="flat" cmpd="sng">
            <a:solidFill>
              <a:srgbClr val="FF0000"/>
            </a:solidFill>
            <a:prstDash val="dash"/>
            <a:round/>
            <a:headEnd type="none" w="med" len="med"/>
            <a:tailEnd type="triangle" w="med" len="med"/>
          </a:ln>
        </p:spPr>
      </p:cxnSp>
      <p:sp>
        <p:nvSpPr>
          <p:cNvPr id="178" name="Google Shape;178;p19"/>
          <p:cNvSpPr txBox="1"/>
          <p:nvPr/>
        </p:nvSpPr>
        <p:spPr>
          <a:xfrm rot="-778058">
            <a:off x="2852592" y="3559675"/>
            <a:ext cx="1814167" cy="6157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F0000"/>
                </a:solidFill>
              </a:rPr>
              <a:t>Critical Loads, P</a:t>
            </a:r>
            <a:r>
              <a:rPr lang="en" baseline="-25000">
                <a:solidFill>
                  <a:srgbClr val="FF0000"/>
                </a:solidFill>
              </a:rPr>
              <a:t>c</a:t>
            </a:r>
            <a:endParaRPr>
              <a:solidFill>
                <a:srgbClr val="FF0000"/>
              </a:solidFill>
            </a:endParaRPr>
          </a:p>
          <a:p>
            <a:pPr marL="0" lvl="0" indent="0" algn="ctr" rtl="0">
              <a:spcBef>
                <a:spcPts val="0"/>
              </a:spcBef>
              <a:spcAft>
                <a:spcPts val="0"/>
              </a:spcAft>
              <a:buNone/>
            </a:pPr>
            <a:r>
              <a:rPr lang="en">
                <a:solidFill>
                  <a:srgbClr val="FF0000"/>
                </a:solidFill>
              </a:rPr>
              <a:t>Used to calculate G</a:t>
            </a:r>
            <a:r>
              <a:rPr lang="en" baseline="-25000">
                <a:solidFill>
                  <a:srgbClr val="FF0000"/>
                </a:solidFill>
              </a:rPr>
              <a:t>c</a:t>
            </a:r>
            <a:endParaRPr>
              <a:solidFill>
                <a:srgbClr val="FF0000"/>
              </a:solidFill>
            </a:endParaRPr>
          </a:p>
        </p:txBody>
      </p:sp>
      <p:sp>
        <p:nvSpPr>
          <p:cNvPr id="179" name="Google Shape;179;p19"/>
          <p:cNvSpPr txBox="1"/>
          <p:nvPr/>
        </p:nvSpPr>
        <p:spPr>
          <a:xfrm>
            <a:off x="5228050" y="1066400"/>
            <a:ext cx="2664000" cy="438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t>G</a:t>
            </a:r>
            <a:r>
              <a:rPr lang="en" sz="1600" baseline="-25000"/>
              <a:t>c</a:t>
            </a:r>
            <a:r>
              <a:rPr lang="en" sz="1600"/>
              <a:t>: 4.483 ± 1.47 J/m</a:t>
            </a:r>
            <a:r>
              <a:rPr lang="en" sz="1600" baseline="30000"/>
              <a:t>2</a:t>
            </a:r>
            <a:endParaRPr sz="1600" baseline="30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0"/>
          <p:cNvPicPr preferRelativeResize="0"/>
          <p:nvPr/>
        </p:nvPicPr>
        <p:blipFill rotWithShape="1">
          <a:blip r:embed="rId3">
            <a:alphaModFix/>
          </a:blip>
          <a:srcRect l="7824" t="9130" r="10755" b="4079"/>
          <a:stretch/>
        </p:blipFill>
        <p:spPr>
          <a:xfrm>
            <a:off x="820325" y="957900"/>
            <a:ext cx="5087048" cy="4148750"/>
          </a:xfrm>
          <a:prstGeom prst="rect">
            <a:avLst/>
          </a:prstGeom>
          <a:noFill/>
          <a:ln>
            <a:noFill/>
          </a:ln>
        </p:spPr>
      </p:pic>
      <p:sp>
        <p:nvSpPr>
          <p:cNvPr id="185" name="Google Shape;185;p20"/>
          <p:cNvSpPr/>
          <p:nvPr/>
        </p:nvSpPr>
        <p:spPr>
          <a:xfrm>
            <a:off x="0" y="0"/>
            <a:ext cx="9154500" cy="9579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0"/>
          <p:cNvSpPr txBox="1">
            <a:spLocks noGrp="1"/>
          </p:cNvSpPr>
          <p:nvPr>
            <p:ph type="title"/>
          </p:nvPr>
        </p:nvSpPr>
        <p:spPr>
          <a:xfrm>
            <a:off x="311700" y="1926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a:solidFill>
                  <a:schemeClr val="lt1"/>
                </a:solidFill>
                <a:latin typeface="Roboto"/>
                <a:ea typeface="Roboto"/>
                <a:cs typeface="Roboto"/>
                <a:sym typeface="Roboto"/>
              </a:rPr>
              <a:t>Fracture Results</a:t>
            </a:r>
            <a:endParaRPr sz="3200" b="1">
              <a:solidFill>
                <a:schemeClr val="lt1"/>
              </a:solidFill>
              <a:latin typeface="Roboto"/>
              <a:ea typeface="Roboto"/>
              <a:cs typeface="Roboto"/>
              <a:sym typeface="Roboto"/>
            </a:endParaRPr>
          </a:p>
        </p:txBody>
      </p:sp>
      <p:sp>
        <p:nvSpPr>
          <p:cNvPr id="187" name="Google Shape;18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7</a:t>
            </a:fld>
            <a:endParaRPr/>
          </a:p>
        </p:txBody>
      </p:sp>
      <p:sp>
        <p:nvSpPr>
          <p:cNvPr id="188" name="Google Shape;188;p20"/>
          <p:cNvSpPr/>
          <p:nvPr/>
        </p:nvSpPr>
        <p:spPr>
          <a:xfrm>
            <a:off x="2051050" y="1710850"/>
            <a:ext cx="2451110" cy="1396854"/>
          </a:xfrm>
          <a:custGeom>
            <a:avLst/>
            <a:gdLst/>
            <a:ahLst/>
            <a:cxnLst/>
            <a:rect l="l" t="t" r="r" b="b"/>
            <a:pathLst>
              <a:path w="85479" h="42924" extrusionOk="0">
                <a:moveTo>
                  <a:pt x="0" y="42924"/>
                </a:moveTo>
                <a:cubicBezTo>
                  <a:pt x="4256" y="37805"/>
                  <a:pt x="11287" y="19365"/>
                  <a:pt x="25533" y="12211"/>
                </a:cubicBezTo>
                <a:cubicBezTo>
                  <a:pt x="39780" y="5057"/>
                  <a:pt x="75488" y="2035"/>
                  <a:pt x="85479" y="0"/>
                </a:cubicBezTo>
              </a:path>
            </a:pathLst>
          </a:custGeom>
          <a:noFill/>
          <a:ln w="28575" cap="flat" cmpd="sng">
            <a:solidFill>
              <a:srgbClr val="FF0000"/>
            </a:solidFill>
            <a:prstDash val="solid"/>
            <a:round/>
            <a:headEnd type="none" w="med" len="med"/>
            <a:tailEnd type="triangle" w="med" len="med"/>
          </a:ln>
        </p:spPr>
        <p:txBody>
          <a:bodyPr/>
          <a:lstStyle/>
          <a:p>
            <a:endParaRPr lang="en-US"/>
          </a:p>
        </p:txBody>
      </p:sp>
      <p:sp>
        <p:nvSpPr>
          <p:cNvPr id="189" name="Google Shape;189;p20"/>
          <p:cNvSpPr txBox="1"/>
          <p:nvPr/>
        </p:nvSpPr>
        <p:spPr>
          <a:xfrm>
            <a:off x="1663600" y="1100325"/>
            <a:ext cx="3857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F0000"/>
                </a:solidFill>
              </a:rPr>
              <a:t>G</a:t>
            </a:r>
            <a:r>
              <a:rPr lang="en" b="1" baseline="-25000">
                <a:solidFill>
                  <a:srgbClr val="FF0000"/>
                </a:solidFill>
              </a:rPr>
              <a:t>c</a:t>
            </a:r>
            <a:r>
              <a:rPr lang="en" b="1">
                <a:solidFill>
                  <a:srgbClr val="FF0000"/>
                </a:solidFill>
              </a:rPr>
              <a:t> increases with Starch Concentration! </a:t>
            </a:r>
            <a:endParaRPr b="1">
              <a:solidFill>
                <a:srgbClr val="FF0000"/>
              </a:solidFill>
            </a:endParaRPr>
          </a:p>
        </p:txBody>
      </p:sp>
      <p:sp>
        <p:nvSpPr>
          <p:cNvPr id="190" name="Google Shape;190;p20"/>
          <p:cNvSpPr txBox="1"/>
          <p:nvPr/>
        </p:nvSpPr>
        <p:spPr>
          <a:xfrm>
            <a:off x="6015525" y="1169100"/>
            <a:ext cx="2854800" cy="12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t>Perovskites become more durable and mechanically robust with the addition of corn starch </a:t>
            </a:r>
            <a:endParaRPr sz="2000" b="1"/>
          </a:p>
        </p:txBody>
      </p:sp>
      <p:sp>
        <p:nvSpPr>
          <p:cNvPr id="191" name="Google Shape;191;p20"/>
          <p:cNvSpPr txBox="1"/>
          <p:nvPr/>
        </p:nvSpPr>
        <p:spPr>
          <a:xfrm>
            <a:off x="6015525" y="3088450"/>
            <a:ext cx="2854800" cy="139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t>10% Cornstarch has the most optimal properties!</a:t>
            </a:r>
            <a:r>
              <a:rPr lang="en" sz="1500"/>
              <a:t>  </a:t>
            </a:r>
            <a:endParaRPr sz="1500"/>
          </a:p>
          <a:p>
            <a:pPr marL="0" lvl="0" indent="0" algn="ctr" rtl="0">
              <a:spcBef>
                <a:spcPts val="0"/>
              </a:spcBef>
              <a:spcAft>
                <a:spcPts val="0"/>
              </a:spcAft>
              <a:buNone/>
            </a:pPr>
            <a:r>
              <a:rPr lang="en" sz="1500"/>
              <a:t>As it balances durability with film morphology and durability</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p:nvPr/>
        </p:nvSpPr>
        <p:spPr>
          <a:xfrm>
            <a:off x="0" y="0"/>
            <a:ext cx="9154500" cy="9579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1"/>
          <p:cNvSpPr txBox="1">
            <a:spLocks noGrp="1"/>
          </p:cNvSpPr>
          <p:nvPr>
            <p:ph type="title"/>
          </p:nvPr>
        </p:nvSpPr>
        <p:spPr>
          <a:xfrm>
            <a:off x="-6900" y="192600"/>
            <a:ext cx="91440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100"/>
              <a:buNone/>
            </a:pPr>
            <a:r>
              <a:rPr lang="en" sz="2300" b="1">
                <a:solidFill>
                  <a:schemeClr val="lt1"/>
                </a:solidFill>
              </a:rPr>
              <a:t>How does the film’s elemental composition change with starch?</a:t>
            </a:r>
            <a:endParaRPr sz="2000" b="1">
              <a:solidFill>
                <a:schemeClr val="lt1"/>
              </a:solidFill>
              <a:latin typeface="Roboto"/>
              <a:ea typeface="Roboto"/>
              <a:cs typeface="Roboto"/>
              <a:sym typeface="Roboto"/>
            </a:endParaRPr>
          </a:p>
        </p:txBody>
      </p:sp>
      <p:sp>
        <p:nvSpPr>
          <p:cNvPr id="198" name="Google Shape;19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8</a:t>
            </a:fld>
            <a:endParaRPr/>
          </a:p>
        </p:txBody>
      </p:sp>
      <p:pic>
        <p:nvPicPr>
          <p:cNvPr id="199" name="Google Shape;199;p21"/>
          <p:cNvPicPr preferRelativeResize="0"/>
          <p:nvPr/>
        </p:nvPicPr>
        <p:blipFill>
          <a:blip r:embed="rId3">
            <a:alphaModFix/>
          </a:blip>
          <a:stretch>
            <a:fillRect/>
          </a:stretch>
        </p:blipFill>
        <p:spPr>
          <a:xfrm>
            <a:off x="69300" y="1034100"/>
            <a:ext cx="8998502" cy="2482497"/>
          </a:xfrm>
          <a:prstGeom prst="rect">
            <a:avLst/>
          </a:prstGeom>
          <a:noFill/>
          <a:ln>
            <a:noFill/>
          </a:ln>
        </p:spPr>
      </p:pic>
      <p:sp>
        <p:nvSpPr>
          <p:cNvPr id="200" name="Google Shape;200;p21"/>
          <p:cNvSpPr txBox="1"/>
          <p:nvPr/>
        </p:nvSpPr>
        <p:spPr>
          <a:xfrm>
            <a:off x="186600" y="3516600"/>
            <a:ext cx="8757000" cy="4155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500">
                <a:solidFill>
                  <a:schemeClr val="dk1"/>
                </a:solidFill>
              </a:rPr>
              <a:t>Perovskite (MaPbI3) with cornstarch (C) on a glass substrate (Na) </a:t>
            </a:r>
            <a:endParaRPr sz="1500">
              <a:solidFill>
                <a:schemeClr val="dk1"/>
              </a:solidFill>
            </a:endParaRPr>
          </a:p>
        </p:txBody>
      </p:sp>
      <p:sp>
        <p:nvSpPr>
          <p:cNvPr id="201" name="Google Shape;201;p21"/>
          <p:cNvSpPr txBox="1"/>
          <p:nvPr/>
        </p:nvSpPr>
        <p:spPr>
          <a:xfrm>
            <a:off x="381750" y="3882163"/>
            <a:ext cx="83667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rgbClr val="FF0000"/>
                </a:solidFill>
              </a:rPr>
              <a:t>Carbon becomes more </a:t>
            </a:r>
            <a:r>
              <a:rPr lang="en" sz="1500" b="1" u="sng">
                <a:solidFill>
                  <a:srgbClr val="FF0000"/>
                </a:solidFill>
              </a:rPr>
              <a:t>uniform</a:t>
            </a:r>
            <a:r>
              <a:rPr lang="en" sz="1500" b="1">
                <a:solidFill>
                  <a:srgbClr val="FF0000"/>
                </a:solidFill>
              </a:rPr>
              <a:t> through the perovskite with more Starch Concentration</a:t>
            </a:r>
            <a:endParaRPr sz="1500" b="1">
              <a:solidFill>
                <a:srgbClr val="FF0000"/>
              </a:solidFill>
            </a:endParaRPr>
          </a:p>
        </p:txBody>
      </p:sp>
      <p:sp>
        <p:nvSpPr>
          <p:cNvPr id="202" name="Google Shape;202;p21"/>
          <p:cNvSpPr txBox="1"/>
          <p:nvPr/>
        </p:nvSpPr>
        <p:spPr>
          <a:xfrm>
            <a:off x="1457250" y="4221475"/>
            <a:ext cx="6240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t>Starch is fully incorporated into each sample</a:t>
            </a:r>
            <a:endParaRPr sz="20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p:nvPr/>
        </p:nvSpPr>
        <p:spPr>
          <a:xfrm>
            <a:off x="0" y="0"/>
            <a:ext cx="9154500" cy="876200"/>
          </a:xfrm>
          <a:prstGeom prst="rect">
            <a:avLst/>
          </a:prstGeom>
          <a:solidFill>
            <a:srgbClr val="8C1D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2"/>
          <p:cNvSpPr txBox="1">
            <a:spLocks noGrp="1"/>
          </p:cNvSpPr>
          <p:nvPr>
            <p:ph type="title"/>
          </p:nvPr>
        </p:nvSpPr>
        <p:spPr>
          <a:xfrm>
            <a:off x="-6900" y="192600"/>
            <a:ext cx="91440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700" b="1">
                <a:solidFill>
                  <a:schemeClr val="lt1"/>
                </a:solidFill>
              </a:rPr>
              <a:t>Does starch change other properties of the film? </a:t>
            </a:r>
            <a:endParaRPr sz="2400" b="1">
              <a:solidFill>
                <a:schemeClr val="lt1"/>
              </a:solidFill>
              <a:latin typeface="Roboto"/>
              <a:ea typeface="Roboto"/>
              <a:cs typeface="Roboto"/>
              <a:sym typeface="Roboto"/>
            </a:endParaRPr>
          </a:p>
        </p:txBody>
      </p:sp>
      <p:sp>
        <p:nvSpPr>
          <p:cNvPr id="209" name="Google Shape;20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9</a:t>
            </a:fld>
            <a:endParaRPr/>
          </a:p>
        </p:txBody>
      </p:sp>
      <p:pic>
        <p:nvPicPr>
          <p:cNvPr id="210" name="Google Shape;210;p22"/>
          <p:cNvPicPr preferRelativeResize="0"/>
          <p:nvPr/>
        </p:nvPicPr>
        <p:blipFill>
          <a:blip r:embed="rId3">
            <a:alphaModFix/>
          </a:blip>
          <a:stretch>
            <a:fillRect/>
          </a:stretch>
        </p:blipFill>
        <p:spPr>
          <a:xfrm>
            <a:off x="5278981" y="1072538"/>
            <a:ext cx="3644993" cy="3283438"/>
          </a:xfrm>
          <a:prstGeom prst="rect">
            <a:avLst/>
          </a:prstGeom>
          <a:noFill/>
          <a:ln>
            <a:noFill/>
          </a:ln>
        </p:spPr>
      </p:pic>
      <p:pic>
        <p:nvPicPr>
          <p:cNvPr id="211" name="Google Shape;211;p22"/>
          <p:cNvPicPr preferRelativeResize="0"/>
          <p:nvPr/>
        </p:nvPicPr>
        <p:blipFill rotWithShape="1">
          <a:blip r:embed="rId4">
            <a:alphaModFix/>
          </a:blip>
          <a:srcRect l="3602" t="8054" r="9380"/>
          <a:stretch/>
        </p:blipFill>
        <p:spPr>
          <a:xfrm>
            <a:off x="218575" y="876200"/>
            <a:ext cx="4353426" cy="3508774"/>
          </a:xfrm>
          <a:prstGeom prst="rect">
            <a:avLst/>
          </a:prstGeom>
          <a:noFill/>
          <a:ln>
            <a:noFill/>
          </a:ln>
        </p:spPr>
      </p:pic>
      <p:sp>
        <p:nvSpPr>
          <p:cNvPr id="212" name="Google Shape;212;p22"/>
          <p:cNvSpPr txBox="1"/>
          <p:nvPr/>
        </p:nvSpPr>
        <p:spPr>
          <a:xfrm>
            <a:off x="0" y="4200065"/>
            <a:ext cx="4455900" cy="9694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dirty="0">
                <a:solidFill>
                  <a:schemeClr val="dk2"/>
                </a:solidFill>
              </a:rPr>
              <a:t>𝛳 shift left caused by starch = lower angle = more spacing by perovskite = compressive stress </a:t>
            </a:r>
            <a:endParaRPr sz="1700" dirty="0">
              <a:solidFill>
                <a:schemeClr val="dk2"/>
              </a:solidFill>
            </a:endParaRPr>
          </a:p>
        </p:txBody>
      </p:sp>
      <p:sp>
        <p:nvSpPr>
          <p:cNvPr id="213" name="Google Shape;213;p22"/>
          <p:cNvSpPr txBox="1"/>
          <p:nvPr/>
        </p:nvSpPr>
        <p:spPr>
          <a:xfrm>
            <a:off x="5507647" y="4355975"/>
            <a:ext cx="32418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 Starch = ↑ Film Thickness</a:t>
            </a:r>
            <a:endParaRPr sz="1800">
              <a:solidFill>
                <a:schemeClr val="dk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1547</Words>
  <Application>Microsoft Office PowerPoint</Application>
  <PresentationFormat>On-screen Show (16:9)</PresentationFormat>
  <Paragraphs>117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Roboto</vt:lpstr>
      <vt:lpstr>Arial</vt:lpstr>
      <vt:lpstr>Calibri</vt:lpstr>
      <vt:lpstr>Simple Light</vt:lpstr>
      <vt:lpstr>Manufacturable &amp; Robust Perovskite Solar Devices for Space</vt:lpstr>
      <vt:lpstr>Introduction</vt:lpstr>
      <vt:lpstr>Mechanical Stability of Perovskite</vt:lpstr>
      <vt:lpstr>Research Objective</vt:lpstr>
      <vt:lpstr>Double Cantilever Beam Methodology</vt:lpstr>
      <vt:lpstr>Test Results</vt:lpstr>
      <vt:lpstr>Fracture Results</vt:lpstr>
      <vt:lpstr>How does the film’s elemental composition change with starch?</vt:lpstr>
      <vt:lpstr>Does starch change other properties of the film? </vt:lpstr>
      <vt:lpstr>What can we do with a more robust, thick, and tunable film? </vt:lpstr>
      <vt:lpstr>PowerPoint Presentation</vt:lpstr>
      <vt:lpstr>Starch Effect on PCE</vt:lpstr>
      <vt:lpstr>Processing Approach</vt:lpstr>
      <vt:lpstr>Film Layers </vt:lpstr>
      <vt:lpstr>Gc Analysis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Manufacturable &amp; Robust Perovskite Solar Devices for Space</dc:title>
  <dc:creator>Michelle A. Coe</dc:creator>
  <cp:lastModifiedBy>Michelle A. Coe</cp:lastModifiedBy>
  <cp:revision>2</cp:revision>
  <dcterms:modified xsi:type="dcterms:W3CDTF">2024-04-11T16:25:59Z</dcterms:modified>
</cp:coreProperties>
</file>